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97" r:id="rId2"/>
    <p:sldId id="312" r:id="rId3"/>
    <p:sldId id="342" r:id="rId4"/>
    <p:sldId id="311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8" r:id="rId15"/>
    <p:sldId id="329" r:id="rId16"/>
    <p:sldId id="330" r:id="rId17"/>
    <p:sldId id="338" r:id="rId18"/>
    <p:sldId id="339" r:id="rId19"/>
    <p:sldId id="341" r:id="rId20"/>
    <p:sldId id="340" r:id="rId21"/>
    <p:sldId id="33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  <a:srgbClr val="0099FF"/>
    <a:srgbClr val="33CC33"/>
    <a:srgbClr val="009900"/>
    <a:srgbClr val="00CC00"/>
    <a:srgbClr val="000099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2" autoAdjust="0"/>
    <p:restoredTop sz="94660"/>
  </p:normalViewPr>
  <p:slideViewPr>
    <p:cSldViewPr>
      <p:cViewPr>
        <p:scale>
          <a:sx n="66" d="100"/>
          <a:sy n="66" d="100"/>
        </p:scale>
        <p:origin x="-18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/>
            </a:p>
          </p:txBody>
        </p:sp>
      </p:grpSp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4C63A6-5215-4B68-8A00-4AF24FC55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305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1EDCB-9319-46AD-805C-E40DF2FC1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80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2A1D-F25E-47B3-B711-4F1E58F12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84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484B3-B713-4210-9EEE-BC8FFDC75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06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44700-0B3E-4FE8-BDD1-C9A541A98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69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EF1AA-2574-4E8A-9C1B-5E3B04DEF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446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792F-DBD7-4CF6-8C1E-AC275C28F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66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3E5AB-50E7-4A01-A02B-7A6B72019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892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0A3E-47FD-4BCC-9AE8-A95EC516F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14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6782C-0D19-4B55-9D19-838CCDF8D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02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1572-5E4B-4835-816E-162831DAE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04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latin typeface="+mn-lt"/>
              </a:defRPr>
            </a:lvl1pPr>
          </a:lstStyle>
          <a:p>
            <a:pPr>
              <a:defRPr/>
            </a:pPr>
            <a:fld id="{FF8DDA4D-1F06-44BC-AB97-A7755E792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b="0"/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hyperborea.liveforums.ru/click.php?http://uploads.ru/EjZeV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xtural.ru/%D1%81t%D0%B0t%D1%8Ci/i%D1%81t%D0%BE%D1%80iya-l%D1%8Cn%D0%B0" TargetMode="External"/><Relationship Id="rId13" Type="http://schemas.openxmlformats.org/officeDocument/2006/relationships/hyperlink" Target="http://economy.newsib.ru/invest/projects/749/--" TargetMode="External"/><Relationship Id="rId18" Type="http://schemas.openxmlformats.org/officeDocument/2006/relationships/hyperlink" Target="http://egoel.ru/post127466261/" TargetMode="External"/><Relationship Id="rId3" Type="http://schemas.openxmlformats.org/officeDocument/2006/relationships/hyperlink" Target="http://www.yourstyle.com.ua/product_912.html" TargetMode="External"/><Relationship Id="rId7" Type="http://schemas.openxmlformats.org/officeDocument/2006/relationships/hyperlink" Target="http://vse-ob-india.livejournal.com/profile" TargetMode="External"/><Relationship Id="rId12" Type="http://schemas.openxmlformats.org/officeDocument/2006/relationships/hyperlink" Target="http://news.rambler.ru/10400694/" TargetMode="External"/><Relationship Id="rId17" Type="http://schemas.openxmlformats.org/officeDocument/2006/relationships/hyperlink" Target="http://open.az/razvlechenija/kartinki/print:page,1,51534-verbljudy-samye-milye-na-svete-zhivotnyefoto.html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stssib.ru/katalogi/trikotazhnoe-polotno-optom/new-dresspage/" TargetMode="External"/><Relationship Id="rId20" Type="http://schemas.openxmlformats.org/officeDocument/2006/relationships/hyperlink" Target="http://musicmp3spb.org/album/zvuki_les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byblog.ru/community/post/1_3_pitanie/1694436" TargetMode="External"/><Relationship Id="rId11" Type="http://schemas.openxmlformats.org/officeDocument/2006/relationships/hyperlink" Target="http://www.repka.com/tovar/len-korichnevyi-rossiya-0-45-kg__189779" TargetMode="External"/><Relationship Id="rId5" Type="http://schemas.openxmlformats.org/officeDocument/2006/relationships/hyperlink" Target="http://msh.omskportal.ru/ru/RegionalPublicAuthorities/executivelist/MSH/news/2013-07-29-3.html?printVersion=true" TargetMode="External"/><Relationship Id="rId15" Type="http://schemas.openxmlformats.org/officeDocument/2006/relationships/hyperlink" Target="http://vmrp.by/index.php?url=spec5" TargetMode="External"/><Relationship Id="rId10" Type="http://schemas.openxmlformats.org/officeDocument/2006/relationships/hyperlink" Target="http://www.dubrovno.by/?p=171" TargetMode="External"/><Relationship Id="rId19" Type="http://schemas.openxmlformats.org/officeDocument/2006/relationships/hyperlink" Target="http://www.liveinternet.ru/users/emiliaa/post256880273/" TargetMode="External"/><Relationship Id="rId4" Type="http://schemas.openxmlformats.org/officeDocument/2006/relationships/hyperlink" Target="http://ekogizn.nethouse.ru/products/category/195583" TargetMode="External"/><Relationship Id="rId9" Type="http://schemas.openxmlformats.org/officeDocument/2006/relationships/hyperlink" Target="http://hyperborea.liveforums.ru/viewtopic.php?id=86" TargetMode="External"/><Relationship Id="rId14" Type="http://schemas.openxmlformats.org/officeDocument/2006/relationships/hyperlink" Target="http://www.cnatkani.ru/3647-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851275" y="5589588"/>
            <a:ext cx="5292725" cy="7191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00CC"/>
                </a:solidFill>
              </a:rPr>
              <a:t>Презентацию  подготовила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00CC"/>
                </a:solidFill>
              </a:rPr>
              <a:t>учитель трудового обучения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CC"/>
                </a:solidFill>
              </a:rPr>
              <a:t>Ефимова Ирина Ивановна</a:t>
            </a:r>
            <a:endParaRPr lang="ru-RU" altLang="ru-RU" sz="2000" dirty="0" smtClean="0">
              <a:solidFill>
                <a:srgbClr val="0000CC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908175" y="1052513"/>
            <a:ext cx="419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pic>
        <p:nvPicPr>
          <p:cNvPr id="3079" name="Picture 12" descr="130981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618038"/>
            <a:ext cx="3097213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971550" y="333375"/>
            <a:ext cx="6861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0000CC"/>
                </a:solidFill>
              </a:rPr>
              <a:t>«Специальная </a:t>
            </a:r>
            <a:r>
              <a:rPr lang="ru-RU" altLang="ru-RU" sz="2400" dirty="0">
                <a:solidFill>
                  <a:srgbClr val="0000CC"/>
                </a:solidFill>
              </a:rPr>
              <a:t>(коррекционная)  общеобразовательная </a:t>
            </a:r>
            <a:r>
              <a:rPr lang="ru-RU" altLang="ru-RU" sz="2400" dirty="0" smtClean="0">
                <a:solidFill>
                  <a:srgbClr val="0000CC"/>
                </a:solidFill>
              </a:rPr>
              <a:t>школа №</a:t>
            </a:r>
            <a:r>
              <a:rPr lang="ru-RU" altLang="ru-RU" sz="2400" dirty="0" smtClean="0">
                <a:solidFill>
                  <a:srgbClr val="0000CC"/>
                </a:solidFill>
              </a:rPr>
              <a:t>6»  </a:t>
            </a:r>
            <a:r>
              <a:rPr lang="ru-RU" altLang="ru-RU" sz="2400" dirty="0" err="1" smtClean="0">
                <a:solidFill>
                  <a:srgbClr val="0000CC"/>
                </a:solidFill>
              </a:rPr>
              <a:t>г.Ленинск-Кузнецкий</a:t>
            </a:r>
            <a:endParaRPr lang="ru-RU" altLang="ru-RU" sz="2400" dirty="0">
              <a:solidFill>
                <a:srgbClr val="0000CC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692275" y="2060575"/>
            <a:ext cx="462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095" name="WordArt 9"/>
          <p:cNvSpPr>
            <a:spLocks noChangeArrowheads="1" noChangeShapeType="1" noTextEdit="1"/>
          </p:cNvSpPr>
          <p:nvPr/>
        </p:nvSpPr>
        <p:spPr bwMode="auto">
          <a:xfrm>
            <a:off x="684213" y="1700213"/>
            <a:ext cx="78486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Урок </a:t>
            </a:r>
            <a:r>
              <a:rPr lang="ru-RU" sz="24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швейного дела </a:t>
            </a:r>
            <a:r>
              <a:rPr lang="ru-RU" sz="2400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 6 классе</a:t>
            </a:r>
          </a:p>
        </p:txBody>
      </p:sp>
      <p:sp>
        <p:nvSpPr>
          <p:cNvPr id="3096" name="WordArt 9"/>
          <p:cNvSpPr>
            <a:spLocks noChangeArrowheads="1" noChangeShapeType="1" noTextEdit="1"/>
          </p:cNvSpPr>
          <p:nvPr/>
        </p:nvSpPr>
        <p:spPr bwMode="auto">
          <a:xfrm>
            <a:off x="539750" y="2852738"/>
            <a:ext cx="820896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00CC00">
                        <a:alpha val="50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"Лен. Льняное волокно"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1547813" y="549275"/>
            <a:ext cx="570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Прядение</a:t>
            </a:r>
          </a:p>
        </p:txBody>
      </p:sp>
      <p:pic>
        <p:nvPicPr>
          <p:cNvPr id="15366" name="Picture 8" descr="img1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893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547813" y="549275"/>
            <a:ext cx="570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Как ткали пряжу</a:t>
            </a:r>
          </a:p>
        </p:txBody>
      </p:sp>
      <p:pic>
        <p:nvPicPr>
          <p:cNvPr id="16390" name="Picture 8" descr="img1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85888"/>
            <a:ext cx="88931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331913" y="549275"/>
            <a:ext cx="6211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Отбеливание и окраска</a:t>
            </a:r>
          </a:p>
        </p:txBody>
      </p:sp>
      <p:pic>
        <p:nvPicPr>
          <p:cNvPr id="17414" name="Picture 8" descr="img1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8931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1258888" y="404813"/>
            <a:ext cx="6211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Льняная одежда</a:t>
            </a:r>
          </a:p>
        </p:txBody>
      </p:sp>
      <p:pic>
        <p:nvPicPr>
          <p:cNvPr id="18438" name="Picture 8" descr="img1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357313"/>
            <a:ext cx="84963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187450" y="620713"/>
            <a:ext cx="621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Льнокомбайн</a:t>
            </a:r>
          </a:p>
        </p:txBody>
      </p:sp>
      <p:pic>
        <p:nvPicPr>
          <p:cNvPr id="19462" name="Picture 8" descr="1126_3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8931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187450" y="260350"/>
            <a:ext cx="62118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Получение льняной пряжи</a:t>
            </a:r>
          </a:p>
        </p:txBody>
      </p:sp>
      <p:pic>
        <p:nvPicPr>
          <p:cNvPr id="20486" name="Picture 8" descr="6348832927096580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0177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1126_38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201771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13062515195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700213"/>
            <a:ext cx="19256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8dd5fda59e8dc3f2e8f6e536c2ac8e15_resize_keep_680_No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230346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2" descr="лен%20перераб22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264001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2484438" y="2420938"/>
            <a:ext cx="792162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2484438" y="1916113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66FF"/>
                </a:solidFill>
              </a:rPr>
              <a:t>Лен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5651500" y="1916113"/>
            <a:ext cx="1155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66FF"/>
                </a:solidFill>
              </a:rPr>
              <a:t>Льняная</a:t>
            </a: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5651500" y="2420938"/>
            <a:ext cx="1387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66FF"/>
                </a:solidFill>
              </a:rPr>
              <a:t>соломка</a:t>
            </a:r>
          </a:p>
        </p:txBody>
      </p:sp>
      <p:sp>
        <p:nvSpPr>
          <p:cNvPr id="20495" name="Line 19"/>
          <p:cNvSpPr>
            <a:spLocks noChangeShapeType="1"/>
          </p:cNvSpPr>
          <p:nvPr/>
        </p:nvSpPr>
        <p:spPr bwMode="auto">
          <a:xfrm>
            <a:off x="5580063" y="2349500"/>
            <a:ext cx="1366837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7740650" y="3357563"/>
            <a:ext cx="0" cy="8636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7164388" y="4292600"/>
            <a:ext cx="21796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66FF"/>
                </a:solidFill>
              </a:rPr>
              <a:t>Первичная обработка.</a:t>
            </a:r>
          </a:p>
          <a:p>
            <a:pPr eaLnBrk="1" hangingPunct="1"/>
            <a:r>
              <a:rPr lang="ru-RU" altLang="ru-RU">
                <a:solidFill>
                  <a:srgbClr val="0066FF"/>
                </a:solidFill>
              </a:rPr>
              <a:t>Льняную соломку  мочат, сушат, мнут, треплют.</a:t>
            </a:r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 flipH="1">
            <a:off x="2771775" y="5013325"/>
            <a:ext cx="1152525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Text Box 23"/>
          <p:cNvSpPr txBox="1">
            <a:spLocks noChangeArrowheads="1"/>
          </p:cNvSpPr>
          <p:nvPr/>
        </p:nvSpPr>
        <p:spPr bwMode="auto">
          <a:xfrm>
            <a:off x="2627313" y="450850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66FF"/>
                </a:solidFill>
              </a:rPr>
              <a:t>Очищенное</a:t>
            </a:r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2771775" y="5084763"/>
            <a:ext cx="1389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66FF"/>
                </a:solidFill>
              </a:rPr>
              <a:t>льняное</a:t>
            </a:r>
            <a:r>
              <a:rPr lang="ru-RU" altLang="ru-RU">
                <a:solidFill>
                  <a:srgbClr val="000066"/>
                </a:solidFill>
              </a:rPr>
              <a:t> </a:t>
            </a:r>
            <a:r>
              <a:rPr lang="ru-RU" altLang="ru-RU">
                <a:solidFill>
                  <a:srgbClr val="0066FF"/>
                </a:solidFill>
              </a:rPr>
              <a:t>волокно</a:t>
            </a:r>
          </a:p>
        </p:txBody>
      </p:sp>
      <p:pic>
        <p:nvPicPr>
          <p:cNvPr id="20501" name="Picture 25" descr="flax-plan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  <p:bldP spid="20492" grpId="0"/>
      <p:bldP spid="20493" grpId="0"/>
      <p:bldP spid="20494" grpId="0"/>
      <p:bldP spid="20495" grpId="0" animBg="1"/>
      <p:bldP spid="20496" grpId="0" animBg="1"/>
      <p:bldP spid="20497" grpId="0"/>
      <p:bldP spid="20498" grpId="0" animBg="1"/>
      <p:bldP spid="20499" grpId="0"/>
      <p:bldP spid="205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95513" y="1628775"/>
            <a:ext cx="2592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66FF"/>
                </a:solidFill>
              </a:rPr>
              <a:t>  В хозяйстве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258888" y="836613"/>
            <a:ext cx="6211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Применение льна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23850" y="1628775"/>
            <a:ext cx="187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66FF"/>
                </a:solidFill>
              </a:rPr>
              <a:t>В</a:t>
            </a:r>
            <a:r>
              <a:rPr lang="ru-RU" altLang="ru-RU" sz="2400">
                <a:solidFill>
                  <a:srgbClr val="000099"/>
                </a:solidFill>
              </a:rPr>
              <a:t> </a:t>
            </a:r>
            <a:r>
              <a:rPr lang="ru-RU" altLang="ru-RU" sz="2400">
                <a:solidFill>
                  <a:srgbClr val="0066FF"/>
                </a:solidFill>
              </a:rPr>
              <a:t>питании</a:t>
            </a:r>
          </a:p>
        </p:txBody>
      </p:sp>
      <p:pic>
        <p:nvPicPr>
          <p:cNvPr id="21511" name="Picture 9" descr="elfa_len_kash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13493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5789564_a9cqb5v54e_W3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636838"/>
            <a:ext cx="1257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479925" y="1647825"/>
            <a:ext cx="225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66FF"/>
                </a:solidFill>
              </a:rPr>
              <a:t>В медицине</a:t>
            </a:r>
          </a:p>
        </p:txBody>
      </p:sp>
      <p:pic>
        <p:nvPicPr>
          <p:cNvPr id="21514" name="Picture 12" descr="modernizaciya_jpg_zdravoohraneniy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36838"/>
            <a:ext cx="15113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6804025" y="1700213"/>
            <a:ext cx="174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66FF"/>
                </a:solidFill>
              </a:rPr>
              <a:t>В одежде</a:t>
            </a:r>
            <a:r>
              <a:rPr lang="ru-RU" altLang="ru-RU" b="0"/>
              <a:t> 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539750" y="4437063"/>
            <a:ext cx="1531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66FF"/>
                </a:solidFill>
              </a:rPr>
              <a:t>Льняная</a:t>
            </a:r>
          </a:p>
          <a:p>
            <a:pPr eaLnBrk="1" hangingPunct="1"/>
            <a:r>
              <a:rPr lang="ru-RU" altLang="ru-RU" sz="2000">
                <a:solidFill>
                  <a:srgbClr val="0066FF"/>
                </a:solidFill>
              </a:rPr>
              <a:t>каша</a:t>
            </a:r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2484438" y="4508500"/>
            <a:ext cx="1460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66FF"/>
                </a:solidFill>
              </a:rPr>
              <a:t>Мыло</a:t>
            </a: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4284663" y="4508500"/>
            <a:ext cx="2181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66FF"/>
                </a:solidFill>
              </a:rPr>
              <a:t>Хирургия – наложение внутренних швов.</a:t>
            </a:r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6640513" y="4437063"/>
            <a:ext cx="25034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66FF"/>
                </a:solidFill>
                <a:latin typeface="Times New Roman" pitchFamily="18" charset="0"/>
              </a:rPr>
              <a:t>Льняная ткань</a:t>
            </a:r>
          </a:p>
          <a:p>
            <a:pPr eaLnBrk="1" hangingPunct="1"/>
            <a:r>
              <a:rPr lang="ru-RU" altLang="ru-RU" sz="2000">
                <a:solidFill>
                  <a:srgbClr val="0066FF"/>
                </a:solidFill>
                <a:latin typeface="Times New Roman" pitchFamily="18" charset="0"/>
              </a:rPr>
              <a:t>экологически  чистая, является природным антисептиком.</a:t>
            </a:r>
            <a:r>
              <a:rPr lang="ru-RU" altLang="ru-RU" sz="2000">
                <a:latin typeface="Times New Roman" pitchFamily="18" charset="0"/>
              </a:rPr>
              <a:t> </a:t>
            </a:r>
          </a:p>
        </p:txBody>
      </p:sp>
      <p:pic>
        <p:nvPicPr>
          <p:cNvPr id="21520" name="Picture 20" descr="flax-plan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21" descr="61723_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565400"/>
            <a:ext cx="879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10" grpId="0"/>
      <p:bldP spid="21513" grpId="0"/>
      <p:bldP spid="21515" grpId="0"/>
      <p:bldP spid="21518" grpId="0"/>
      <p:bldP spid="215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411413" y="1844675"/>
            <a:ext cx="484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79930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>
                <a:solidFill>
                  <a:srgbClr val="000099"/>
                </a:solidFill>
              </a:rPr>
              <a:t>Текстильные волокна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5288" y="184467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i="1">
                <a:solidFill>
                  <a:srgbClr val="0066FF"/>
                </a:solidFill>
              </a:rPr>
              <a:t>Натуральные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99088" y="1844675"/>
            <a:ext cx="3494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i="1">
                <a:solidFill>
                  <a:srgbClr val="0066FF"/>
                </a:solidFill>
              </a:rPr>
              <a:t>Химические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2411413" y="1484313"/>
            <a:ext cx="1944687" cy="504825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427538" y="1484313"/>
            <a:ext cx="1873250" cy="504825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23850" y="2852738"/>
            <a:ext cx="3671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i="1">
                <a:solidFill>
                  <a:srgbClr val="0066FF"/>
                </a:solidFill>
              </a:rPr>
              <a:t>Растительные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643438" y="2852738"/>
            <a:ext cx="280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i="1">
                <a:solidFill>
                  <a:srgbClr val="0066FF"/>
                </a:solidFill>
              </a:rPr>
              <a:t>Животные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11188" y="3789363"/>
            <a:ext cx="187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i="1">
                <a:solidFill>
                  <a:srgbClr val="0066FF"/>
                </a:solidFill>
              </a:rPr>
              <a:t>Хлопок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3708400" y="3789363"/>
            <a:ext cx="1512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i="1">
                <a:solidFill>
                  <a:srgbClr val="0066FF"/>
                </a:solidFill>
              </a:rPr>
              <a:t>Лен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>
            <a:off x="1476375" y="2492375"/>
            <a:ext cx="935038" cy="504825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4140200" y="2420938"/>
            <a:ext cx="1871663" cy="5762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1258888" y="3357563"/>
            <a:ext cx="865187" cy="57626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9633" name="Line 17"/>
          <p:cNvSpPr>
            <a:spLocks noChangeShapeType="1"/>
          </p:cNvSpPr>
          <p:nvPr/>
        </p:nvSpPr>
        <p:spPr bwMode="auto">
          <a:xfrm>
            <a:off x="2916238" y="3357563"/>
            <a:ext cx="1368425" cy="503237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2546" name="Picture 18" descr="flax-pla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hop_items_catalog_image449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508500"/>
            <a:ext cx="22320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6" name="Picture 20" descr="Льняные секреты гиперборейцев и тайны соломы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4581525"/>
            <a:ext cx="1371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9" grpId="0"/>
      <p:bldP spid="2396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765175"/>
            <a:ext cx="6019800" cy="649288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11413" y="1844675"/>
            <a:ext cx="484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68313" y="333375"/>
            <a:ext cx="75612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rgbClr val="000099"/>
                </a:solidFill>
              </a:rPr>
              <a:t>Задание: запиши</a:t>
            </a:r>
            <a:r>
              <a:rPr lang="ru-RU" altLang="ru-RU" sz="3600" b="0"/>
              <a:t> </a:t>
            </a:r>
            <a:r>
              <a:rPr lang="ru-RU" altLang="ru-RU" sz="3600">
                <a:solidFill>
                  <a:srgbClr val="000099"/>
                </a:solidFill>
              </a:rPr>
              <a:t>пословицы в тетрадь и объясни их значение</a:t>
            </a:r>
          </a:p>
        </p:txBody>
      </p:sp>
      <p:pic>
        <p:nvPicPr>
          <p:cNvPr id="24582" name="Picture 51" descr="flax-pla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5" name="AutoShape 3"/>
          <p:cNvGrpSpPr>
            <a:grpSpLocks/>
          </p:cNvGrpSpPr>
          <p:nvPr/>
        </p:nvGrpSpPr>
        <p:grpSpPr bwMode="auto">
          <a:xfrm>
            <a:off x="1692275" y="1773238"/>
            <a:ext cx="6121400" cy="1079500"/>
            <a:chOff x="2004" y="876"/>
            <a:chExt cx="3768" cy="387"/>
          </a:xfrm>
        </p:grpSpPr>
        <p:pic>
          <p:nvPicPr>
            <p:cNvPr id="24586" name="AutoShap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43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6600"/>
                </a:solidFill>
              </a:endParaRPr>
            </a:p>
          </p:txBody>
        </p:sp>
      </p:grp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124075" y="1844675"/>
            <a:ext cx="5183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0099"/>
                </a:solidFill>
              </a:rPr>
              <a:t>Мни лен доле – </a:t>
            </a:r>
          </a:p>
          <a:p>
            <a:pPr algn="ctr"/>
            <a:r>
              <a:rPr lang="ru-RU" altLang="ru-RU" sz="2800">
                <a:solidFill>
                  <a:srgbClr val="000099"/>
                </a:solidFill>
              </a:rPr>
              <a:t>волокна будут боле</a:t>
            </a:r>
          </a:p>
        </p:txBody>
      </p:sp>
      <p:grpSp>
        <p:nvGrpSpPr>
          <p:cNvPr id="24589" name="AutoShape 3"/>
          <p:cNvGrpSpPr>
            <a:grpSpLocks/>
          </p:cNvGrpSpPr>
          <p:nvPr/>
        </p:nvGrpSpPr>
        <p:grpSpPr bwMode="auto">
          <a:xfrm>
            <a:off x="1692275" y="3429000"/>
            <a:ext cx="6121400" cy="1079500"/>
            <a:chOff x="2004" y="876"/>
            <a:chExt cx="3768" cy="387"/>
          </a:xfrm>
        </p:grpSpPr>
        <p:pic>
          <p:nvPicPr>
            <p:cNvPr id="24590" name="AutoShap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Text Box 143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6600"/>
                </a:solidFill>
              </a:endParaRPr>
            </a:p>
          </p:txBody>
        </p:sp>
      </p:grp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2627313" y="3500438"/>
            <a:ext cx="4537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000099"/>
                </a:solidFill>
              </a:rPr>
              <a:t>Не домнешь мялкой  - </a:t>
            </a:r>
          </a:p>
          <a:p>
            <a:pPr algn="ctr"/>
            <a:r>
              <a:rPr lang="ru-RU" altLang="ru-RU" sz="2800">
                <a:solidFill>
                  <a:srgbClr val="000099"/>
                </a:solidFill>
              </a:rPr>
              <a:t>вспомнишь за прялкой</a:t>
            </a:r>
          </a:p>
        </p:txBody>
      </p:sp>
      <p:grpSp>
        <p:nvGrpSpPr>
          <p:cNvPr id="24594" name="AutoShape 3"/>
          <p:cNvGrpSpPr>
            <a:grpSpLocks/>
          </p:cNvGrpSpPr>
          <p:nvPr/>
        </p:nvGrpSpPr>
        <p:grpSpPr bwMode="auto">
          <a:xfrm>
            <a:off x="1763713" y="5084763"/>
            <a:ext cx="6048375" cy="1152525"/>
            <a:chOff x="2004" y="876"/>
            <a:chExt cx="3768" cy="387"/>
          </a:xfrm>
        </p:grpSpPr>
        <p:pic>
          <p:nvPicPr>
            <p:cNvPr id="24595" name="AutoShap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6" name="Text Box 143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6600"/>
                </a:solidFill>
              </a:endParaRPr>
            </a:p>
          </p:txBody>
        </p:sp>
      </p:grp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2579688" y="5229225"/>
            <a:ext cx="40290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800">
                <a:solidFill>
                  <a:srgbClr val="000099"/>
                </a:solidFill>
              </a:rPr>
              <a:t>Какова пряха, такова </a:t>
            </a:r>
          </a:p>
          <a:p>
            <a:pPr algn="ctr"/>
            <a:r>
              <a:rPr lang="ru-RU" altLang="ru-RU" sz="2800">
                <a:solidFill>
                  <a:srgbClr val="000099"/>
                </a:solidFill>
              </a:rPr>
              <a:t>на ней рубаха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r>
              <a:rPr lang="ru-RU" altLang="ru-RU" sz="4500" smtClean="0">
                <a:solidFill>
                  <a:srgbClr val="FFFFFF"/>
                </a:solidFill>
              </a:rPr>
              <a:t/>
            </a:r>
            <a:br>
              <a:rPr lang="ru-RU" altLang="ru-RU" sz="4500" smtClean="0">
                <a:solidFill>
                  <a:srgbClr val="FFFFFF"/>
                </a:solidFill>
              </a:rPr>
            </a:br>
            <a:endParaRPr lang="ru-RU" altLang="ru-RU" sz="4500" smtClean="0">
              <a:solidFill>
                <a:srgbClr val="FFFFFF"/>
              </a:solidFill>
            </a:endParaRP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476375" y="260350"/>
            <a:ext cx="62118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>
                <a:solidFill>
                  <a:srgbClr val="000099"/>
                </a:solidFill>
              </a:rPr>
              <a:t>Свойства льняного волокна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908175" y="1557338"/>
            <a:ext cx="23749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Цвет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908175" y="2997200"/>
            <a:ext cx="23749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Тонина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908175" y="2276475"/>
            <a:ext cx="23749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Длина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1908175" y="3716338"/>
            <a:ext cx="23749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Блеск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908175" y="4437063"/>
            <a:ext cx="23749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Мягкость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908175" y="5157788"/>
            <a:ext cx="23749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Прочность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1908175" y="5876925"/>
            <a:ext cx="23749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>
                <a:solidFill>
                  <a:srgbClr val="000099"/>
                </a:solidFill>
              </a:rPr>
              <a:t>Извитость</a:t>
            </a:r>
          </a:p>
        </p:txBody>
      </p:sp>
      <p:sp>
        <p:nvSpPr>
          <p:cNvPr id="435203" name="AutoShape 3"/>
          <p:cNvSpPr>
            <a:spLocks noChangeArrowheads="1"/>
          </p:cNvSpPr>
          <p:nvPr/>
        </p:nvSpPr>
        <p:spPr bwMode="auto">
          <a:xfrm rot="10800000">
            <a:off x="5741454" y="1655763"/>
            <a:ext cx="2990217" cy="576262"/>
          </a:xfrm>
          <a:prstGeom prst="homePlate">
            <a:avLst>
              <a:gd name="adj" fmla="val 8427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99"/>
                </a:solidFill>
              </a:rPr>
              <a:t>Светло-серые</a:t>
            </a:r>
          </a:p>
        </p:txBody>
      </p:sp>
      <p:sp>
        <p:nvSpPr>
          <p:cNvPr id="435204" name="AutoShape 4"/>
          <p:cNvSpPr>
            <a:spLocks noChangeArrowheads="1"/>
          </p:cNvSpPr>
          <p:nvPr/>
        </p:nvSpPr>
        <p:spPr bwMode="auto">
          <a:xfrm rot="10800000">
            <a:off x="5668874" y="2374107"/>
            <a:ext cx="3068866" cy="576263"/>
          </a:xfrm>
          <a:prstGeom prst="homePlate">
            <a:avLst>
              <a:gd name="adj" fmla="val 8427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99"/>
                </a:solidFill>
              </a:rPr>
              <a:t>35-100см</a:t>
            </a:r>
          </a:p>
        </p:txBody>
      </p:sp>
      <p:sp>
        <p:nvSpPr>
          <p:cNvPr id="435205" name="AutoShape 5"/>
          <p:cNvSpPr>
            <a:spLocks noChangeArrowheads="1"/>
          </p:cNvSpPr>
          <p:nvPr/>
        </p:nvSpPr>
        <p:spPr bwMode="auto">
          <a:xfrm rot="10800000">
            <a:off x="5668874" y="3090865"/>
            <a:ext cx="3068866" cy="576262"/>
          </a:xfrm>
          <a:prstGeom prst="homePlate">
            <a:avLst>
              <a:gd name="adj" fmla="val 8427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99"/>
                </a:solidFill>
              </a:rPr>
              <a:t>Толстые</a:t>
            </a:r>
          </a:p>
        </p:txBody>
      </p:sp>
      <p:sp>
        <p:nvSpPr>
          <p:cNvPr id="435206" name="AutoShape 6"/>
          <p:cNvSpPr>
            <a:spLocks noChangeArrowheads="1"/>
          </p:cNvSpPr>
          <p:nvPr/>
        </p:nvSpPr>
        <p:spPr bwMode="auto">
          <a:xfrm rot="10800000">
            <a:off x="5668874" y="3815559"/>
            <a:ext cx="3068866" cy="576262"/>
          </a:xfrm>
          <a:prstGeom prst="homePlate">
            <a:avLst>
              <a:gd name="adj" fmla="val 8427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99"/>
                </a:solidFill>
              </a:rPr>
              <a:t>Блестящие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 rot="10800000">
            <a:off x="5668874" y="4534696"/>
            <a:ext cx="3068866" cy="576262"/>
          </a:xfrm>
          <a:prstGeom prst="homePlate">
            <a:avLst>
              <a:gd name="adj" fmla="val 8427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99"/>
                </a:solidFill>
              </a:rPr>
              <a:t>Жесткие</a:t>
            </a:r>
          </a:p>
        </p:txBody>
      </p:sp>
      <p:sp>
        <p:nvSpPr>
          <p:cNvPr id="435207" name="AutoShape 7"/>
          <p:cNvSpPr>
            <a:spLocks noChangeArrowheads="1"/>
          </p:cNvSpPr>
          <p:nvPr/>
        </p:nvSpPr>
        <p:spPr bwMode="auto">
          <a:xfrm rot="10800000">
            <a:off x="5668874" y="5181601"/>
            <a:ext cx="3068866" cy="576262"/>
          </a:xfrm>
          <a:prstGeom prst="homePlate">
            <a:avLst>
              <a:gd name="adj" fmla="val 8427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99"/>
                </a:solidFill>
              </a:rPr>
              <a:t>Прочные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 rot="10800000">
            <a:off x="5668874" y="5900738"/>
            <a:ext cx="3068866" cy="576262"/>
          </a:xfrm>
          <a:prstGeom prst="homePlate">
            <a:avLst>
              <a:gd name="adj" fmla="val 8427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99"/>
                </a:solidFill>
              </a:rPr>
              <a:t>Прямые</a:t>
            </a:r>
          </a:p>
        </p:txBody>
      </p:sp>
      <p:sp>
        <p:nvSpPr>
          <p:cNvPr id="435209" name="Rectangle 9"/>
          <p:cNvSpPr>
            <a:spLocks noChangeArrowheads="1"/>
          </p:cNvSpPr>
          <p:nvPr/>
        </p:nvSpPr>
        <p:spPr bwMode="auto">
          <a:xfrm>
            <a:off x="269658" y="6262688"/>
            <a:ext cx="1480245" cy="576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0000CC"/>
                </a:solidFill>
              </a:rPr>
              <a:t>Проверка</a:t>
            </a:r>
          </a:p>
        </p:txBody>
      </p:sp>
      <p:pic>
        <p:nvPicPr>
          <p:cNvPr id="43044" name="Picture 36" descr="flax-pla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4101" name="Text Box 19"/>
          <p:cNvSpPr txBox="1">
            <a:spLocks noChangeArrowheads="1"/>
          </p:cNvSpPr>
          <p:nvPr/>
        </p:nvSpPr>
        <p:spPr bwMode="auto">
          <a:xfrm>
            <a:off x="2051050" y="692150"/>
            <a:ext cx="4556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>
                <a:solidFill>
                  <a:srgbClr val="000099"/>
                </a:solidFill>
              </a:rPr>
              <a:t>Загадка</a:t>
            </a:r>
          </a:p>
        </p:txBody>
      </p:sp>
      <p:sp>
        <p:nvSpPr>
          <p:cNvPr id="4102" name="Rectangle 21"/>
          <p:cNvSpPr>
            <a:spLocks noChangeArrowheads="1"/>
          </p:cNvSpPr>
          <p:nvPr/>
        </p:nvSpPr>
        <p:spPr bwMode="auto">
          <a:xfrm>
            <a:off x="755650" y="2420938"/>
            <a:ext cx="55991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0">
                <a:solidFill>
                  <a:srgbClr val="0066FF"/>
                </a:solidFill>
              </a:rPr>
              <a:t>Били меня, колотили,</a:t>
            </a:r>
          </a:p>
          <a:p>
            <a:pPr eaLnBrk="1" hangingPunct="1"/>
            <a:r>
              <a:rPr lang="ru-RU" altLang="ru-RU" sz="3600" b="0">
                <a:solidFill>
                  <a:srgbClr val="0066FF"/>
                </a:solidFill>
              </a:rPr>
              <a:t>Во все чины производили, </a:t>
            </a:r>
          </a:p>
          <a:p>
            <a:pPr eaLnBrk="1" hangingPunct="1"/>
            <a:r>
              <a:rPr lang="ru-RU" altLang="ru-RU" sz="3600" b="0">
                <a:solidFill>
                  <a:srgbClr val="0066FF"/>
                </a:solidFill>
              </a:rPr>
              <a:t>На престол царем посадили…</a:t>
            </a:r>
          </a:p>
        </p:txBody>
      </p:sp>
      <p:pic>
        <p:nvPicPr>
          <p:cNvPr id="4103" name="Picture 23" descr="130981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31686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4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0" name="AutoShape 3"/>
          <p:cNvGrpSpPr>
            <a:grpSpLocks/>
          </p:cNvGrpSpPr>
          <p:nvPr/>
        </p:nvGrpSpPr>
        <p:grpSpPr bwMode="auto">
          <a:xfrm>
            <a:off x="1692275" y="5373688"/>
            <a:ext cx="5978525" cy="863600"/>
            <a:chOff x="2004" y="876"/>
            <a:chExt cx="3768" cy="387"/>
          </a:xfrm>
        </p:grpSpPr>
        <p:pic>
          <p:nvPicPr>
            <p:cNvPr id="40991" name="AutoShape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2" name="Text Box 143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6600"/>
                </a:solidFill>
              </a:endParaRPr>
            </a:p>
          </p:txBody>
        </p:sp>
      </p:grpSp>
      <p:grpSp>
        <p:nvGrpSpPr>
          <p:cNvPr id="40987" name="AutoShape 3"/>
          <p:cNvGrpSpPr>
            <a:grpSpLocks/>
          </p:cNvGrpSpPr>
          <p:nvPr/>
        </p:nvGrpSpPr>
        <p:grpSpPr bwMode="auto">
          <a:xfrm>
            <a:off x="1692275" y="4149725"/>
            <a:ext cx="5978525" cy="863600"/>
            <a:chOff x="2004" y="876"/>
            <a:chExt cx="3768" cy="387"/>
          </a:xfrm>
        </p:grpSpPr>
        <p:pic>
          <p:nvPicPr>
            <p:cNvPr id="40988" name="AutoShape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9" name="Text Box 143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6600"/>
                </a:solidFill>
              </a:endParaRPr>
            </a:p>
          </p:txBody>
        </p:sp>
      </p:grpSp>
      <p:sp>
        <p:nvSpPr>
          <p:cNvPr id="4096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765175"/>
            <a:ext cx="6019800" cy="649288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411413" y="1844675"/>
            <a:ext cx="484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258888" y="260350"/>
            <a:ext cx="62118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Рефлексия</a:t>
            </a:r>
          </a:p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Закончи предложения</a:t>
            </a:r>
          </a:p>
        </p:txBody>
      </p:sp>
      <p:pic>
        <p:nvPicPr>
          <p:cNvPr id="40966" name="Picture 51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879475" y="2728913"/>
            <a:ext cx="7005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0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908175" y="4292600"/>
            <a:ext cx="532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000099"/>
                </a:solidFill>
              </a:rPr>
              <a:t>3. Мне было интересно……...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095375" y="3665538"/>
            <a:ext cx="333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b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908175" y="5516563"/>
            <a:ext cx="547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000099"/>
                </a:solidFill>
              </a:rPr>
              <a:t>4. У меня есть вопросы……..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7235825" y="4221163"/>
            <a:ext cx="354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7164388" y="5445125"/>
            <a:ext cx="288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000" b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40979" name="AutoShape 3"/>
          <p:cNvGrpSpPr>
            <a:grpSpLocks/>
          </p:cNvGrpSpPr>
          <p:nvPr/>
        </p:nvGrpSpPr>
        <p:grpSpPr bwMode="auto">
          <a:xfrm>
            <a:off x="1692275" y="1916113"/>
            <a:ext cx="5978525" cy="863600"/>
            <a:chOff x="2004" y="876"/>
            <a:chExt cx="3768" cy="387"/>
          </a:xfrm>
        </p:grpSpPr>
        <p:pic>
          <p:nvPicPr>
            <p:cNvPr id="40980" name="AutoShape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Text Box 143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6600"/>
                </a:solidFill>
              </a:endParaRPr>
            </a:p>
          </p:txBody>
        </p:sp>
      </p:grp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1835150" y="2060575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000099"/>
                </a:solidFill>
              </a:rPr>
              <a:t>1. Сегодня на уроке я узнала…</a:t>
            </a:r>
          </a:p>
        </p:txBody>
      </p:sp>
      <p:grpSp>
        <p:nvGrpSpPr>
          <p:cNvPr id="40983" name="AutoShape 3"/>
          <p:cNvGrpSpPr>
            <a:grpSpLocks/>
          </p:cNvGrpSpPr>
          <p:nvPr/>
        </p:nvGrpSpPr>
        <p:grpSpPr bwMode="auto">
          <a:xfrm>
            <a:off x="1692275" y="3068638"/>
            <a:ext cx="5978525" cy="863600"/>
            <a:chOff x="2004" y="876"/>
            <a:chExt cx="3768" cy="387"/>
          </a:xfrm>
        </p:grpSpPr>
        <p:pic>
          <p:nvPicPr>
            <p:cNvPr id="40984" name="AutoShape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5" name="Text Box 143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800">
                <a:solidFill>
                  <a:srgbClr val="006600"/>
                </a:solidFill>
              </a:endParaRPr>
            </a:p>
          </p:txBody>
        </p:sp>
      </p:grp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1908175" y="3213100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000099"/>
                </a:solidFill>
              </a:rPr>
              <a:t>2. Я научилась…………………...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71550" y="422116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411413" y="1844675"/>
            <a:ext cx="4843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331913" y="260350"/>
            <a:ext cx="62118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i="1">
                <a:solidFill>
                  <a:srgbClr val="000099"/>
                </a:solidFill>
              </a:rPr>
              <a:t>Информационные ресурсы</a:t>
            </a:r>
            <a:endParaRPr lang="ru-RU" altLang="ru-RU" sz="4000">
              <a:solidFill>
                <a:srgbClr val="000099"/>
              </a:solidFill>
            </a:endParaRPr>
          </a:p>
        </p:txBody>
      </p:sp>
      <p:pic>
        <p:nvPicPr>
          <p:cNvPr id="28680" name="Picture 44" descr="flax-pla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47"/>
          <p:cNvSpPr txBox="1">
            <a:spLocks noChangeArrowheads="1"/>
          </p:cNvSpPr>
          <p:nvPr/>
        </p:nvSpPr>
        <p:spPr bwMode="auto">
          <a:xfrm>
            <a:off x="395288" y="1773238"/>
            <a:ext cx="820896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 1. Изображение льняного сарафана: </a:t>
            </a:r>
            <a:r>
              <a:rPr lang="ru-RU" altLang="ru-RU" sz="1200" b="0">
                <a:solidFill>
                  <a:srgbClr val="000099"/>
                </a:solidFill>
                <a:hlinkClick r:id="rId3"/>
              </a:rPr>
              <a:t>http://www.yourstyle.com.ua/product_912.html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 2. Изображение</a:t>
            </a:r>
            <a:r>
              <a:rPr lang="ru-RU" altLang="ru-RU" sz="1200"/>
              <a:t> </a:t>
            </a:r>
            <a:r>
              <a:rPr lang="ru-RU" altLang="ru-RU" sz="1200" b="0">
                <a:solidFill>
                  <a:srgbClr val="000099"/>
                </a:solidFill>
              </a:rPr>
              <a:t>мыла: </a:t>
            </a:r>
            <a:r>
              <a:rPr lang="ru-RU" altLang="ru-RU" sz="1200" b="0">
                <a:solidFill>
                  <a:srgbClr val="000099"/>
                </a:solidFill>
                <a:hlinkClick r:id="rId4"/>
              </a:rPr>
              <a:t>http://ekogizn.nethouse.ru/products/category/195583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/>
              <a:t> </a:t>
            </a:r>
            <a:r>
              <a:rPr lang="ru-RU" altLang="ru-RU" sz="1200" b="0">
                <a:solidFill>
                  <a:srgbClr val="000099"/>
                </a:solidFill>
              </a:rPr>
              <a:t>3. Изображение фабрики по обработке льна: </a:t>
            </a:r>
            <a:r>
              <a:rPr lang="ru-RU" altLang="ru-RU" sz="1200" b="0">
                <a:solidFill>
                  <a:srgbClr val="000099"/>
                </a:solidFill>
                <a:hlinkClick r:id="rId5"/>
              </a:rPr>
              <a:t>http://msh.omskportal.ru/ru/RegionalPublicAuthorities/executivelist/MSH/news/2013-07-29-    3.html?printVersion=true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 4. Изображение льняной каши: </a:t>
            </a:r>
            <a:r>
              <a:rPr lang="ru-RU" altLang="ru-RU" sz="1200" b="0">
                <a:solidFill>
                  <a:srgbClr val="000099"/>
                </a:solidFill>
                <a:hlinkClick r:id="rId6"/>
              </a:rPr>
              <a:t>http://www.babyblog.ru/community/post/1_3_pitanie/1694436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 5. Изображение Индии: </a:t>
            </a:r>
            <a:r>
              <a:rPr lang="ru-RU" altLang="ru-RU" sz="1200" b="0">
                <a:solidFill>
                  <a:srgbClr val="000099"/>
                </a:solidFill>
                <a:hlinkClick r:id="rId7"/>
              </a:rPr>
              <a:t>http://vse-ob-india.livejournal.com/profile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 6. Изображение снопов льна: </a:t>
            </a:r>
            <a:r>
              <a:rPr lang="ru-RU" altLang="ru-RU" sz="1200" b="0">
                <a:solidFill>
                  <a:srgbClr val="000099"/>
                </a:solidFill>
                <a:hlinkClick r:id="rId8"/>
              </a:rPr>
              <a:t>http://www.textural.ru/%D1%81t%D0%B0t%D1%8Ci/i%D1%81t%D0%BE%D1%80iya-l%D1%8Cn%D0%B0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/>
              <a:t> </a:t>
            </a:r>
            <a:r>
              <a:rPr lang="ru-RU" altLang="ru-RU" sz="1200" b="0">
                <a:solidFill>
                  <a:srgbClr val="000099"/>
                </a:solidFill>
              </a:rPr>
              <a:t>7. Изображение льна: </a:t>
            </a:r>
            <a:r>
              <a:rPr lang="ru-RU" altLang="ru-RU" sz="1200" b="0">
                <a:solidFill>
                  <a:srgbClr val="000099"/>
                </a:solidFill>
                <a:hlinkClick r:id="rId9"/>
              </a:rPr>
              <a:t>http://hyperborea.liveforums.ru/viewtopic.php?id=86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/>
              <a:t> </a:t>
            </a:r>
            <a:r>
              <a:rPr lang="ru-RU" altLang="ru-RU" sz="1200" b="0">
                <a:solidFill>
                  <a:srgbClr val="000099"/>
                </a:solidFill>
              </a:rPr>
              <a:t>8. Изображение льняного поля: </a:t>
            </a:r>
            <a:r>
              <a:rPr lang="ru-RU" altLang="ru-RU" sz="1200" b="0">
                <a:solidFill>
                  <a:srgbClr val="000099"/>
                </a:solidFill>
                <a:hlinkClick r:id="rId10"/>
              </a:rPr>
              <a:t>http://www.dubrovno.by/?p=171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 9. Изображение льняного волокна: </a:t>
            </a:r>
            <a:r>
              <a:rPr lang="ru-RU" altLang="ru-RU" sz="1200" b="0">
                <a:solidFill>
                  <a:srgbClr val="000099"/>
                </a:solidFill>
                <a:hlinkClick r:id="rId11"/>
              </a:rPr>
              <a:t>http://www.repka.com/tovar/len-korichnevyi-rossiya-0-45-kg__189779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10.Изображение хлопкового волокна: </a:t>
            </a:r>
            <a:r>
              <a:rPr lang="ru-RU" altLang="ru-RU" sz="1200" b="0">
                <a:solidFill>
                  <a:srgbClr val="000099"/>
                </a:solidFill>
                <a:hlinkClick r:id="rId12"/>
              </a:rPr>
              <a:t>http://news.rambler.ru/10400694/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11.Изображение льняного волокна: </a:t>
            </a:r>
            <a:r>
              <a:rPr lang="ru-RU" altLang="ru-RU" sz="1200" b="0">
                <a:hlinkClick r:id="rId13"/>
              </a:rPr>
              <a:t>http://economy.newsib.ru/invest/projects/749/--</a:t>
            </a:r>
            <a:r>
              <a:rPr lang="ru-RU" altLang="ru-RU" sz="1200" b="0"/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12.Изображение льна: </a:t>
            </a:r>
            <a:r>
              <a:rPr lang="ru-RU" altLang="ru-RU" sz="1200" b="0">
                <a:solidFill>
                  <a:srgbClr val="000099"/>
                </a:solidFill>
                <a:hlinkClick r:id="rId9"/>
              </a:rPr>
              <a:t>http://hyperborea.liveforums.ru/viewtopic.php?id=86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13.Изображение х/б ткани: </a:t>
            </a:r>
            <a:r>
              <a:rPr lang="ru-RU" altLang="ru-RU" sz="1200" b="0">
                <a:solidFill>
                  <a:srgbClr val="000099"/>
                </a:solidFill>
                <a:hlinkClick r:id="rId14"/>
              </a:rPr>
              <a:t>http://www.cnatkani.ru/3647-3</a:t>
            </a:r>
            <a:endParaRPr lang="ru-RU" altLang="ru-RU" sz="1200" b="0">
              <a:solidFill>
                <a:srgbClr val="000099"/>
              </a:solidFill>
            </a:endParaRP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14.Изображение льнокомбайна: </a:t>
            </a:r>
            <a:r>
              <a:rPr lang="ru-RU" altLang="ru-RU" sz="1200" b="0">
                <a:solidFill>
                  <a:srgbClr val="000099"/>
                </a:solidFill>
                <a:hlinkClick r:id="rId15"/>
              </a:rPr>
              <a:t>http://vmrp.by/index.php?url=spec5</a:t>
            </a:r>
            <a:r>
              <a:rPr lang="ru-RU" altLang="ru-RU" sz="1200" b="0">
                <a:solidFill>
                  <a:srgbClr val="000099"/>
                </a:solidFill>
              </a:rPr>
              <a:t> 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15.Изображение нити: </a:t>
            </a:r>
            <a:r>
              <a:rPr lang="ru-RU" altLang="ru-RU" sz="1200" b="0">
                <a:solidFill>
                  <a:srgbClr val="000099"/>
                </a:solidFill>
                <a:hlinkClick r:id="rId16"/>
              </a:rPr>
              <a:t>http://stssib.ru/katalogi/trikotazhnoe-polotno-optom/new-dresspage/</a:t>
            </a:r>
            <a:endParaRPr lang="ru-RU" altLang="ru-RU" sz="1200" b="0">
              <a:solidFill>
                <a:srgbClr val="000099"/>
              </a:solidFill>
            </a:endParaRP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16.Изображение Египта: </a:t>
            </a:r>
            <a:r>
              <a:rPr lang="ru-RU" altLang="ru-RU" sz="1200" b="0">
                <a:solidFill>
                  <a:srgbClr val="000099"/>
                </a:solidFill>
                <a:hlinkClick r:id="rId17"/>
              </a:rPr>
              <a:t>http://open.az/razvlechenija/kartinki/print:page,1,51534-verbljudy-samye-milye-na-svete-zhivotnyefoto.html</a:t>
            </a:r>
            <a:endParaRPr lang="ru-RU" altLang="ru-RU" sz="1200" b="0">
              <a:solidFill>
                <a:srgbClr val="000099"/>
              </a:solidFill>
            </a:endParaRP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17.Изображение травы: </a:t>
            </a:r>
            <a:r>
              <a:rPr lang="ru-RU" altLang="ru-RU" sz="1200" b="0">
                <a:hlinkClick r:id="rId18"/>
              </a:rPr>
              <a:t>http://egoel.ru/post127466261</a:t>
            </a:r>
            <a:r>
              <a:rPr lang="ru-RU" altLang="ru-RU" sz="1200" b="0">
                <a:solidFill>
                  <a:srgbClr val="000099"/>
                </a:solidFill>
                <a:hlinkClick r:id="rId18"/>
              </a:rPr>
              <a:t>/</a:t>
            </a:r>
            <a:endParaRPr lang="ru-RU" altLang="ru-RU" sz="1200" b="0">
              <a:solidFill>
                <a:srgbClr val="000099"/>
              </a:solidFill>
            </a:endParaRP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18.Изображение бабочки: </a:t>
            </a:r>
            <a:r>
              <a:rPr lang="ru-RU" altLang="ru-RU" sz="1200" b="0">
                <a:hlinkClick r:id="rId19"/>
              </a:rPr>
              <a:t>http://www.liveinternet.ru/users/emiliaa/post256880273</a:t>
            </a:r>
            <a:r>
              <a:rPr lang="ru-RU" altLang="ru-RU" sz="1200" b="0">
                <a:solidFill>
                  <a:srgbClr val="000099"/>
                </a:solidFill>
                <a:hlinkClick r:id="rId19"/>
              </a:rPr>
              <a:t>/</a:t>
            </a:r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19</a:t>
            </a:r>
            <a:r>
              <a:rPr lang="ru-RU" altLang="ru-RU" sz="1200" b="0"/>
              <a:t>.</a:t>
            </a:r>
            <a:r>
              <a:rPr lang="ru-RU" altLang="ru-RU" sz="1200" b="0">
                <a:solidFill>
                  <a:srgbClr val="000099"/>
                </a:solidFill>
              </a:rPr>
              <a:t>Музыка:</a:t>
            </a:r>
            <a:r>
              <a:rPr lang="ru-RU" altLang="ru-RU" sz="1200" b="0"/>
              <a:t> </a:t>
            </a:r>
            <a:r>
              <a:rPr lang="ru-RU" altLang="ru-RU" sz="1200" b="0">
                <a:hlinkClick r:id="rId20"/>
              </a:rPr>
              <a:t>http://musicmp3spb.org/album/zvuki_lesa.html</a:t>
            </a:r>
            <a:endParaRPr lang="ru-RU" altLang="ru-RU" sz="1200" b="0"/>
          </a:p>
          <a:p>
            <a:pPr eaLnBrk="1" hangingPunct="1"/>
            <a:r>
              <a:rPr lang="ru-RU" altLang="ru-RU" sz="1200" b="0">
                <a:solidFill>
                  <a:srgbClr val="000099"/>
                </a:solidFill>
              </a:rPr>
              <a:t>20.Емельянова Э. Наглядно-дидактическое пособие. Как наши предки шили одежду.</a:t>
            </a:r>
            <a:r>
              <a:rPr lang="ru-RU" altLang="ru-RU" sz="1200"/>
              <a:t> </a:t>
            </a:r>
            <a:endParaRPr lang="ru-RU" altLang="ru-RU" sz="1200" b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908175" y="1052513"/>
            <a:ext cx="419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627313" y="765175"/>
            <a:ext cx="45370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>
                <a:solidFill>
                  <a:srgbClr val="000099"/>
                </a:solidFill>
                <a:latin typeface="Garamond" pitchFamily="18" charset="0"/>
              </a:rPr>
              <a:t>Кроссворд</a:t>
            </a:r>
          </a:p>
        </p:txBody>
      </p:sp>
      <p:pic>
        <p:nvPicPr>
          <p:cNvPr id="44037" name="Picture 135" descr="shop_items_catalog_image449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4652963"/>
            <a:ext cx="14398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138"/>
          <p:cNvSpPr txBox="1">
            <a:spLocks noChangeArrowheads="1"/>
          </p:cNvSpPr>
          <p:nvPr/>
        </p:nvSpPr>
        <p:spPr bwMode="auto">
          <a:xfrm>
            <a:off x="3059113" y="134143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99"/>
                </a:solidFill>
              </a:rPr>
              <a:t>1</a:t>
            </a:r>
            <a:endParaRPr lang="ru-RU" altLang="ru-RU" sz="2400">
              <a:solidFill>
                <a:srgbClr val="000099"/>
              </a:solidFill>
            </a:endParaRPr>
          </a:p>
        </p:txBody>
      </p:sp>
      <p:sp>
        <p:nvSpPr>
          <p:cNvPr id="44039" name="Text Box 139"/>
          <p:cNvSpPr txBox="1">
            <a:spLocks noChangeArrowheads="1"/>
          </p:cNvSpPr>
          <p:nvPr/>
        </p:nvSpPr>
        <p:spPr bwMode="auto">
          <a:xfrm>
            <a:off x="5435600" y="2060575"/>
            <a:ext cx="28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44040" name="Text Box 141"/>
          <p:cNvSpPr txBox="1">
            <a:spLocks noChangeArrowheads="1"/>
          </p:cNvSpPr>
          <p:nvPr/>
        </p:nvSpPr>
        <p:spPr bwMode="auto">
          <a:xfrm>
            <a:off x="6227763" y="2781300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44041" name="Rectangle 143"/>
          <p:cNvSpPr>
            <a:spLocks noChangeArrowheads="1"/>
          </p:cNvSpPr>
          <p:nvPr/>
        </p:nvSpPr>
        <p:spPr bwMode="auto">
          <a:xfrm>
            <a:off x="1403350" y="60928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44042" name="Rectangle 144"/>
          <p:cNvSpPr>
            <a:spLocks noChangeArrowheads="1"/>
          </p:cNvSpPr>
          <p:nvPr/>
        </p:nvSpPr>
        <p:spPr bwMode="auto">
          <a:xfrm>
            <a:off x="4211638" y="61658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44043" name="Rectangle 145"/>
          <p:cNvSpPr>
            <a:spLocks noChangeArrowheads="1"/>
          </p:cNvSpPr>
          <p:nvPr/>
        </p:nvSpPr>
        <p:spPr bwMode="auto">
          <a:xfrm>
            <a:off x="7740650" y="60928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99"/>
                </a:solidFill>
              </a:rPr>
              <a:t>3</a:t>
            </a:r>
          </a:p>
        </p:txBody>
      </p:sp>
      <p:pic>
        <p:nvPicPr>
          <p:cNvPr id="44044" name="Picture 147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49" descr="3647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581525"/>
            <a:ext cx="12954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50" descr="SetSize180180-nitkigoluboi1535_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6529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47" name="Group 15"/>
          <p:cNvGraphicFramePr>
            <a:graphicFrameLocks noGrp="1"/>
          </p:cNvGraphicFramePr>
          <p:nvPr/>
        </p:nvGraphicFramePr>
        <p:xfrm>
          <a:off x="3635375" y="3141663"/>
          <a:ext cx="792163" cy="719138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53" name="Group 21"/>
          <p:cNvGraphicFramePr>
            <a:graphicFrameLocks noGrp="1"/>
          </p:cNvGraphicFramePr>
          <p:nvPr/>
        </p:nvGraphicFramePr>
        <p:xfrm>
          <a:off x="4427538" y="3141663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59" name="Group 27"/>
          <p:cNvGraphicFramePr>
            <a:graphicFrameLocks noGrp="1"/>
          </p:cNvGraphicFramePr>
          <p:nvPr/>
        </p:nvGraphicFramePr>
        <p:xfrm>
          <a:off x="5219700" y="3141663"/>
          <a:ext cx="792163" cy="719138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65" name="Group 33"/>
          <p:cNvGraphicFramePr>
            <a:graphicFrameLocks noGrp="1"/>
          </p:cNvGraphicFramePr>
          <p:nvPr/>
        </p:nvGraphicFramePr>
        <p:xfrm>
          <a:off x="6011863" y="3141663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71" name="Group 39"/>
          <p:cNvGraphicFramePr>
            <a:graphicFrameLocks noGrp="1"/>
          </p:cNvGraphicFramePr>
          <p:nvPr/>
        </p:nvGraphicFramePr>
        <p:xfrm>
          <a:off x="6804025" y="3141663"/>
          <a:ext cx="792163" cy="719138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77" name="Group 45"/>
          <p:cNvGraphicFramePr>
            <a:graphicFrameLocks noGrp="1"/>
          </p:cNvGraphicFramePr>
          <p:nvPr/>
        </p:nvGraphicFramePr>
        <p:xfrm>
          <a:off x="2843213" y="3141663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83" name="Group 51"/>
          <p:cNvGraphicFramePr>
            <a:graphicFrameLocks noGrp="1"/>
          </p:cNvGraphicFramePr>
          <p:nvPr/>
        </p:nvGraphicFramePr>
        <p:xfrm>
          <a:off x="2051050" y="3141663"/>
          <a:ext cx="792163" cy="719138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89" name="Group 57"/>
          <p:cNvGraphicFramePr>
            <a:graphicFrameLocks noGrp="1"/>
          </p:cNvGraphicFramePr>
          <p:nvPr/>
        </p:nvGraphicFramePr>
        <p:xfrm>
          <a:off x="2843213" y="2420938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095" name="Group 63"/>
          <p:cNvGraphicFramePr>
            <a:graphicFrameLocks noGrp="1"/>
          </p:cNvGraphicFramePr>
          <p:nvPr/>
        </p:nvGraphicFramePr>
        <p:xfrm>
          <a:off x="2843213" y="1700213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01" name="Group 69"/>
          <p:cNvGraphicFramePr>
            <a:graphicFrameLocks noGrp="1"/>
          </p:cNvGraphicFramePr>
          <p:nvPr/>
        </p:nvGraphicFramePr>
        <p:xfrm>
          <a:off x="2843213" y="3860800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07" name="Group 75"/>
          <p:cNvGraphicFramePr>
            <a:graphicFrameLocks noGrp="1"/>
          </p:cNvGraphicFramePr>
          <p:nvPr/>
        </p:nvGraphicFramePr>
        <p:xfrm>
          <a:off x="2843213" y="5300663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13" name="Group 81"/>
          <p:cNvGraphicFramePr>
            <a:graphicFrameLocks noGrp="1"/>
          </p:cNvGraphicFramePr>
          <p:nvPr/>
        </p:nvGraphicFramePr>
        <p:xfrm>
          <a:off x="2843213" y="4581525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19" name="Group 87"/>
          <p:cNvGraphicFramePr>
            <a:graphicFrameLocks noGrp="1"/>
          </p:cNvGraphicFramePr>
          <p:nvPr/>
        </p:nvGraphicFramePr>
        <p:xfrm>
          <a:off x="5219700" y="3860800"/>
          <a:ext cx="792163" cy="719138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25" name="Group 93"/>
          <p:cNvGraphicFramePr>
            <a:graphicFrameLocks noGrp="1"/>
          </p:cNvGraphicFramePr>
          <p:nvPr/>
        </p:nvGraphicFramePr>
        <p:xfrm>
          <a:off x="5219700" y="2420938"/>
          <a:ext cx="792163" cy="719138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31" name="Group 99"/>
          <p:cNvGraphicFramePr>
            <a:graphicFrameLocks noGrp="1"/>
          </p:cNvGraphicFramePr>
          <p:nvPr/>
        </p:nvGraphicFramePr>
        <p:xfrm>
          <a:off x="5219700" y="4581525"/>
          <a:ext cx="792163" cy="719138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37" name="Group 105"/>
          <p:cNvGraphicFramePr>
            <a:graphicFrameLocks noGrp="1"/>
          </p:cNvGraphicFramePr>
          <p:nvPr/>
        </p:nvGraphicFramePr>
        <p:xfrm>
          <a:off x="5219700" y="5300663"/>
          <a:ext cx="792163" cy="719138"/>
        </p:xfrm>
        <a:graphic>
          <a:graphicData uri="http://schemas.openxmlformats.org/drawingml/2006/table">
            <a:tbl>
              <a:tblPr/>
              <a:tblGrid>
                <a:gridCol w="792163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43" name="Group 111"/>
          <p:cNvGraphicFramePr>
            <a:graphicFrameLocks noGrp="1"/>
          </p:cNvGraphicFramePr>
          <p:nvPr/>
        </p:nvGraphicFramePr>
        <p:xfrm>
          <a:off x="6011863" y="3860800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49" name="Group 117"/>
          <p:cNvGraphicFramePr>
            <a:graphicFrameLocks noGrp="1"/>
          </p:cNvGraphicFramePr>
          <p:nvPr/>
        </p:nvGraphicFramePr>
        <p:xfrm>
          <a:off x="6011863" y="4581525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55" name="Group 123"/>
          <p:cNvGraphicFramePr>
            <a:graphicFrameLocks noGrp="1"/>
          </p:cNvGraphicFramePr>
          <p:nvPr/>
        </p:nvGraphicFramePr>
        <p:xfrm>
          <a:off x="6011863" y="5300663"/>
          <a:ext cx="792162" cy="719138"/>
        </p:xfrm>
        <a:graphic>
          <a:graphicData uri="http://schemas.openxmlformats.org/drawingml/2006/table">
            <a:tbl>
              <a:tblPr/>
              <a:tblGrid>
                <a:gridCol w="792162"/>
              </a:tblGrid>
              <a:tr h="719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61" name="WordArt 129"/>
          <p:cNvSpPr>
            <a:spLocks noChangeArrowheads="1" noChangeShapeType="1" noTextEdit="1"/>
          </p:cNvSpPr>
          <p:nvPr/>
        </p:nvSpPr>
        <p:spPr bwMode="auto">
          <a:xfrm>
            <a:off x="3059113" y="1773238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Х</a:t>
            </a:r>
          </a:p>
        </p:txBody>
      </p:sp>
      <p:sp>
        <p:nvSpPr>
          <p:cNvPr id="44162" name="WordArt 130"/>
          <p:cNvSpPr>
            <a:spLocks noChangeArrowheads="1" noChangeShapeType="1" noTextEdit="1"/>
          </p:cNvSpPr>
          <p:nvPr/>
        </p:nvSpPr>
        <p:spPr bwMode="auto">
          <a:xfrm>
            <a:off x="3059113" y="3213100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О</a:t>
            </a:r>
          </a:p>
        </p:txBody>
      </p:sp>
      <p:sp>
        <p:nvSpPr>
          <p:cNvPr id="44163" name="WordArt 131"/>
          <p:cNvSpPr>
            <a:spLocks noChangeArrowheads="1" noChangeShapeType="1" noTextEdit="1"/>
          </p:cNvSpPr>
          <p:nvPr/>
        </p:nvSpPr>
        <p:spPr bwMode="auto">
          <a:xfrm>
            <a:off x="2987675" y="2492375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Л</a:t>
            </a:r>
          </a:p>
        </p:txBody>
      </p:sp>
      <p:sp>
        <p:nvSpPr>
          <p:cNvPr id="44164" name="WordArt 132"/>
          <p:cNvSpPr>
            <a:spLocks noChangeArrowheads="1" noChangeShapeType="1" noTextEdit="1"/>
          </p:cNvSpPr>
          <p:nvPr/>
        </p:nvSpPr>
        <p:spPr bwMode="auto">
          <a:xfrm>
            <a:off x="5508625" y="3933825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А</a:t>
            </a:r>
          </a:p>
        </p:txBody>
      </p:sp>
      <p:sp>
        <p:nvSpPr>
          <p:cNvPr id="44165" name="WordArt 133"/>
          <p:cNvSpPr>
            <a:spLocks noChangeArrowheads="1" noChangeShapeType="1" noTextEdit="1"/>
          </p:cNvSpPr>
          <p:nvPr/>
        </p:nvSpPr>
        <p:spPr bwMode="auto">
          <a:xfrm>
            <a:off x="5508625" y="3213100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К</a:t>
            </a:r>
          </a:p>
        </p:txBody>
      </p:sp>
      <p:sp>
        <p:nvSpPr>
          <p:cNvPr id="44166" name="WordArt 134"/>
          <p:cNvSpPr>
            <a:spLocks noChangeArrowheads="1" noChangeShapeType="1" noTextEdit="1"/>
          </p:cNvSpPr>
          <p:nvPr/>
        </p:nvSpPr>
        <p:spPr bwMode="auto">
          <a:xfrm>
            <a:off x="6227763" y="3213100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Н</a:t>
            </a:r>
          </a:p>
        </p:txBody>
      </p:sp>
      <p:sp>
        <p:nvSpPr>
          <p:cNvPr id="44167" name="WordArt 135"/>
          <p:cNvSpPr>
            <a:spLocks noChangeArrowheads="1" noChangeShapeType="1" noTextEdit="1"/>
          </p:cNvSpPr>
          <p:nvPr/>
        </p:nvSpPr>
        <p:spPr bwMode="auto">
          <a:xfrm>
            <a:off x="3924300" y="3213100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Л</a:t>
            </a:r>
          </a:p>
        </p:txBody>
      </p:sp>
      <p:sp>
        <p:nvSpPr>
          <p:cNvPr id="44168" name="WordArt 136"/>
          <p:cNvSpPr>
            <a:spLocks noChangeArrowheads="1" noChangeShapeType="1" noTextEdit="1"/>
          </p:cNvSpPr>
          <p:nvPr/>
        </p:nvSpPr>
        <p:spPr bwMode="auto">
          <a:xfrm>
            <a:off x="3059113" y="3933825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П</a:t>
            </a:r>
          </a:p>
        </p:txBody>
      </p:sp>
      <p:sp>
        <p:nvSpPr>
          <p:cNvPr id="44169" name="WordArt 137"/>
          <p:cNvSpPr>
            <a:spLocks noChangeArrowheads="1" noChangeShapeType="1" noTextEdit="1"/>
          </p:cNvSpPr>
          <p:nvPr/>
        </p:nvSpPr>
        <p:spPr bwMode="auto">
          <a:xfrm>
            <a:off x="3059113" y="5373688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К</a:t>
            </a:r>
          </a:p>
        </p:txBody>
      </p:sp>
      <p:sp>
        <p:nvSpPr>
          <p:cNvPr id="44170" name="WordArt 138"/>
          <p:cNvSpPr>
            <a:spLocks noChangeArrowheads="1" noChangeShapeType="1" noTextEdit="1"/>
          </p:cNvSpPr>
          <p:nvPr/>
        </p:nvSpPr>
        <p:spPr bwMode="auto">
          <a:xfrm>
            <a:off x="3059113" y="4652963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О</a:t>
            </a:r>
          </a:p>
        </p:txBody>
      </p:sp>
      <p:sp>
        <p:nvSpPr>
          <p:cNvPr id="44171" name="WordArt 139"/>
          <p:cNvSpPr>
            <a:spLocks noChangeArrowheads="1" noChangeShapeType="1" noTextEdit="1"/>
          </p:cNvSpPr>
          <p:nvPr/>
        </p:nvSpPr>
        <p:spPr bwMode="auto">
          <a:xfrm>
            <a:off x="5435600" y="2492375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Т</a:t>
            </a:r>
          </a:p>
        </p:txBody>
      </p:sp>
      <p:sp>
        <p:nvSpPr>
          <p:cNvPr id="44172" name="WordArt 140"/>
          <p:cNvSpPr>
            <a:spLocks noChangeArrowheads="1" noChangeShapeType="1" noTextEdit="1"/>
          </p:cNvSpPr>
          <p:nvPr/>
        </p:nvSpPr>
        <p:spPr bwMode="auto">
          <a:xfrm>
            <a:off x="5508625" y="4652963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Н</a:t>
            </a:r>
          </a:p>
        </p:txBody>
      </p:sp>
      <p:sp>
        <p:nvSpPr>
          <p:cNvPr id="44173" name="WordArt 141"/>
          <p:cNvSpPr>
            <a:spLocks noChangeArrowheads="1" noChangeShapeType="1" noTextEdit="1"/>
          </p:cNvSpPr>
          <p:nvPr/>
        </p:nvSpPr>
        <p:spPr bwMode="auto">
          <a:xfrm>
            <a:off x="5508625" y="5373688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Ь</a:t>
            </a:r>
          </a:p>
        </p:txBody>
      </p:sp>
      <p:sp>
        <p:nvSpPr>
          <p:cNvPr id="44174" name="WordArt 142"/>
          <p:cNvSpPr>
            <a:spLocks noChangeArrowheads="1" noChangeShapeType="1" noTextEdit="1"/>
          </p:cNvSpPr>
          <p:nvPr/>
        </p:nvSpPr>
        <p:spPr bwMode="auto">
          <a:xfrm>
            <a:off x="6227763" y="3933825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И</a:t>
            </a:r>
          </a:p>
        </p:txBody>
      </p:sp>
      <p:sp>
        <p:nvSpPr>
          <p:cNvPr id="44175" name="WordArt 143"/>
          <p:cNvSpPr>
            <a:spLocks noChangeArrowheads="1" noChangeShapeType="1" noTextEdit="1"/>
          </p:cNvSpPr>
          <p:nvPr/>
        </p:nvSpPr>
        <p:spPr bwMode="auto">
          <a:xfrm>
            <a:off x="6227763" y="4652963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Т</a:t>
            </a:r>
          </a:p>
        </p:txBody>
      </p:sp>
      <p:sp>
        <p:nvSpPr>
          <p:cNvPr id="44176" name="WordArt 144"/>
          <p:cNvSpPr>
            <a:spLocks noChangeArrowheads="1" noChangeShapeType="1" noTextEdit="1"/>
          </p:cNvSpPr>
          <p:nvPr/>
        </p:nvSpPr>
        <p:spPr bwMode="auto">
          <a:xfrm>
            <a:off x="6227763" y="5373688"/>
            <a:ext cx="3587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Ь</a:t>
            </a:r>
          </a:p>
        </p:txBody>
      </p:sp>
      <p:sp>
        <p:nvSpPr>
          <p:cNvPr id="44177" name="WordArt 145"/>
          <p:cNvSpPr>
            <a:spLocks noChangeArrowheads="1" noChangeShapeType="1" noTextEdit="1"/>
          </p:cNvSpPr>
          <p:nvPr/>
        </p:nvSpPr>
        <p:spPr bwMode="auto">
          <a:xfrm>
            <a:off x="2268538" y="3213100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В</a:t>
            </a:r>
          </a:p>
        </p:txBody>
      </p:sp>
      <p:sp>
        <p:nvSpPr>
          <p:cNvPr id="44178" name="WordArt 146"/>
          <p:cNvSpPr>
            <a:spLocks noChangeArrowheads="1" noChangeShapeType="1" noTextEdit="1"/>
          </p:cNvSpPr>
          <p:nvPr/>
        </p:nvSpPr>
        <p:spPr bwMode="auto">
          <a:xfrm>
            <a:off x="4643438" y="3213100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О</a:t>
            </a:r>
          </a:p>
        </p:txBody>
      </p:sp>
      <p:sp>
        <p:nvSpPr>
          <p:cNvPr id="44179" name="WordArt 147"/>
          <p:cNvSpPr>
            <a:spLocks noChangeArrowheads="1" noChangeShapeType="1" noTextEdit="1"/>
          </p:cNvSpPr>
          <p:nvPr/>
        </p:nvSpPr>
        <p:spPr bwMode="auto">
          <a:xfrm>
            <a:off x="7092950" y="3213100"/>
            <a:ext cx="3587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4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4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61" grpId="0" animBg="1"/>
      <p:bldP spid="44162" grpId="0" animBg="1"/>
      <p:bldP spid="44163" grpId="0" animBg="1"/>
      <p:bldP spid="44164" grpId="0" animBg="1"/>
      <p:bldP spid="44165" grpId="0" animBg="1"/>
      <p:bldP spid="44166" grpId="0" animBg="1"/>
      <p:bldP spid="44167" grpId="0" animBg="1"/>
      <p:bldP spid="44168" grpId="0" animBg="1"/>
      <p:bldP spid="44169" grpId="0" animBg="1"/>
      <p:bldP spid="44170" grpId="0" animBg="1"/>
      <p:bldP spid="44171" grpId="0" animBg="1"/>
      <p:bldP spid="44172" grpId="0" animBg="1"/>
      <p:bldP spid="44173" grpId="0" animBg="1"/>
      <p:bldP spid="44174" grpId="0" animBg="1"/>
      <p:bldP spid="44175" grpId="0" animBg="1"/>
      <p:bldP spid="44176" grpId="0" animBg="1"/>
      <p:bldP spid="44177" grpId="0" animBg="1"/>
      <p:bldP spid="44178" grpId="0" animBg="1"/>
      <p:bldP spid="44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971550" y="836613"/>
            <a:ext cx="7129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Лен.  Льняное волокно</a:t>
            </a:r>
          </a:p>
        </p:txBody>
      </p:sp>
      <p:grpSp>
        <p:nvGrpSpPr>
          <p:cNvPr id="7173" name="AutoShape 3"/>
          <p:cNvGrpSpPr>
            <a:grpSpLocks/>
          </p:cNvGrpSpPr>
          <p:nvPr/>
        </p:nvGrpSpPr>
        <p:grpSpPr bwMode="auto">
          <a:xfrm>
            <a:off x="3162300" y="1484313"/>
            <a:ext cx="5981700" cy="614362"/>
            <a:chOff x="2004" y="876"/>
            <a:chExt cx="3768" cy="387"/>
          </a:xfrm>
        </p:grpSpPr>
        <p:pic>
          <p:nvPicPr>
            <p:cNvPr id="7185" name="AutoShape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Text Box 143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800">
                  <a:solidFill>
                    <a:srgbClr val="000099"/>
                  </a:solidFill>
                </a:rPr>
                <a:t>Выясним:</a:t>
              </a:r>
            </a:p>
          </p:txBody>
        </p:sp>
      </p:grpSp>
      <p:sp>
        <p:nvSpPr>
          <p:cNvPr id="7174" name="Text Box 145"/>
          <p:cNvSpPr txBox="1">
            <a:spLocks noChangeArrowheads="1"/>
          </p:cNvSpPr>
          <p:nvPr/>
        </p:nvSpPr>
        <p:spPr bwMode="auto">
          <a:xfrm>
            <a:off x="3348038" y="2276475"/>
            <a:ext cx="52054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66FF"/>
                </a:solidFill>
              </a:rPr>
              <a:t>Как на Руси выращивали лен и изготавливали льняную ткань.</a:t>
            </a:r>
          </a:p>
          <a:p>
            <a:pPr eaLnBrk="1" hangingPunct="1"/>
            <a:endParaRPr lang="ru-RU" altLang="ru-RU" sz="2400" b="0">
              <a:solidFill>
                <a:srgbClr val="0066FF"/>
              </a:solidFill>
            </a:endParaRPr>
          </a:p>
        </p:txBody>
      </p:sp>
      <p:grpSp>
        <p:nvGrpSpPr>
          <p:cNvPr id="7175" name="AutoShape 3"/>
          <p:cNvGrpSpPr>
            <a:grpSpLocks/>
          </p:cNvGrpSpPr>
          <p:nvPr/>
        </p:nvGrpSpPr>
        <p:grpSpPr bwMode="auto">
          <a:xfrm>
            <a:off x="3162300" y="3284538"/>
            <a:ext cx="5981700" cy="614362"/>
            <a:chOff x="2004" y="876"/>
            <a:chExt cx="3768" cy="387"/>
          </a:xfrm>
        </p:grpSpPr>
        <p:pic>
          <p:nvPicPr>
            <p:cNvPr id="7183" name="AutoShape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Text Box 148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800">
                  <a:solidFill>
                    <a:srgbClr val="000099"/>
                  </a:solidFill>
                </a:rPr>
                <a:t>Узнаем:</a:t>
              </a:r>
            </a:p>
          </p:txBody>
        </p:sp>
      </p:grpSp>
      <p:sp>
        <p:nvSpPr>
          <p:cNvPr id="7176" name="Rectangle 149"/>
          <p:cNvSpPr>
            <a:spLocks noChangeArrowheads="1"/>
          </p:cNvSpPr>
          <p:nvPr/>
        </p:nvSpPr>
        <p:spPr bwMode="auto">
          <a:xfrm>
            <a:off x="2954338" y="5661025"/>
            <a:ext cx="5183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66FF"/>
                </a:solidFill>
              </a:rPr>
              <a:t>    Основные свойства льняного </a:t>
            </a:r>
          </a:p>
          <a:p>
            <a:pPr eaLnBrk="1" hangingPunct="1"/>
            <a:r>
              <a:rPr lang="ru-RU" altLang="ru-RU" sz="2400">
                <a:solidFill>
                  <a:srgbClr val="0066FF"/>
                </a:solidFill>
              </a:rPr>
              <a:t>    волокна.</a:t>
            </a:r>
          </a:p>
        </p:txBody>
      </p:sp>
      <p:grpSp>
        <p:nvGrpSpPr>
          <p:cNvPr id="7177" name="AutoShape 3"/>
          <p:cNvGrpSpPr>
            <a:grpSpLocks/>
          </p:cNvGrpSpPr>
          <p:nvPr/>
        </p:nvGrpSpPr>
        <p:grpSpPr bwMode="auto">
          <a:xfrm>
            <a:off x="3162300" y="4941888"/>
            <a:ext cx="5981700" cy="614362"/>
            <a:chOff x="2004" y="876"/>
            <a:chExt cx="3768" cy="387"/>
          </a:xfrm>
        </p:grpSpPr>
        <p:pic>
          <p:nvPicPr>
            <p:cNvPr id="7181" name="AutoShape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876"/>
              <a:ext cx="3768" cy="3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Text Box 152"/>
            <p:cNvSpPr txBox="1">
              <a:spLocks noChangeArrowheads="1"/>
            </p:cNvSpPr>
            <p:nvPr/>
          </p:nvSpPr>
          <p:spPr bwMode="auto">
            <a:xfrm rot="10800000">
              <a:off x="2018" y="890"/>
              <a:ext cx="3742" cy="3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800">
                  <a:solidFill>
                    <a:srgbClr val="000099"/>
                  </a:solidFill>
                </a:rPr>
                <a:t>Определим:</a:t>
              </a:r>
            </a:p>
          </p:txBody>
        </p:sp>
      </p:grpSp>
      <p:sp>
        <p:nvSpPr>
          <p:cNvPr id="7178" name="AutoShape 154"/>
          <p:cNvSpPr>
            <a:spLocks noChangeArrowheads="1"/>
          </p:cNvSpPr>
          <p:nvPr/>
        </p:nvSpPr>
        <p:spPr bwMode="auto">
          <a:xfrm>
            <a:off x="250825" y="3141663"/>
            <a:ext cx="2736850" cy="863600"/>
          </a:xfrm>
          <a:prstGeom prst="homePlate">
            <a:avLst>
              <a:gd name="adj" fmla="val 79228"/>
            </a:avLst>
          </a:prstGeom>
          <a:gradFill rotWithShape="1">
            <a:gsLst>
              <a:gs pos="0">
                <a:schemeClr val="bg1"/>
              </a:gs>
              <a:gs pos="100000">
                <a:srgbClr val="99FF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99"/>
                </a:solidFill>
              </a:rPr>
              <a:t>Цели и </a:t>
            </a:r>
          </a:p>
          <a:p>
            <a:pPr algn="ctr" eaLnBrk="1" hangingPunct="1"/>
            <a:r>
              <a:rPr lang="ru-RU" altLang="ru-RU" sz="2400">
                <a:solidFill>
                  <a:srgbClr val="000099"/>
                </a:solidFill>
              </a:rPr>
              <a:t>задачи урока:</a:t>
            </a:r>
          </a:p>
        </p:txBody>
      </p:sp>
      <p:sp>
        <p:nvSpPr>
          <p:cNvPr id="7179" name="Text Box 156"/>
          <p:cNvSpPr txBox="1">
            <a:spLocks noChangeArrowheads="1"/>
          </p:cNvSpPr>
          <p:nvPr/>
        </p:nvSpPr>
        <p:spPr bwMode="auto">
          <a:xfrm>
            <a:off x="3327400" y="4005263"/>
            <a:ext cx="581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66FF"/>
                </a:solidFill>
              </a:rPr>
              <a:t>Какое значение  имел  лен в жизни человека.</a:t>
            </a:r>
          </a:p>
        </p:txBody>
      </p:sp>
      <p:pic>
        <p:nvPicPr>
          <p:cNvPr id="7180" name="Picture 157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6" grpId="0"/>
      <p:bldP spid="7178" grpId="0" animBg="1"/>
      <p:bldP spid="7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763713" y="404813"/>
            <a:ext cx="4556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>
                <a:solidFill>
                  <a:srgbClr val="000099"/>
                </a:solidFill>
              </a:rPr>
              <a:t>Русь</a:t>
            </a:r>
          </a:p>
        </p:txBody>
      </p:sp>
      <p:pic>
        <p:nvPicPr>
          <p:cNvPr id="10246" name="Picture 9" descr="flax-pla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ma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08113"/>
            <a:ext cx="8893175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476375" y="404813"/>
            <a:ext cx="570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Как выращивали лен</a:t>
            </a:r>
          </a:p>
        </p:txBody>
      </p:sp>
      <p:pic>
        <p:nvPicPr>
          <p:cNvPr id="11270" name="Picture 9" descr="img1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8893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79613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39750" y="188913"/>
            <a:ext cx="75596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Отделение волокон стебля, мочение льна</a:t>
            </a:r>
          </a:p>
        </p:txBody>
      </p:sp>
      <p:pic>
        <p:nvPicPr>
          <p:cNvPr id="12294" name="Picture 8" descr="img129 (2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8931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620713"/>
            <a:ext cx="6019800" cy="649287"/>
          </a:xfrm>
        </p:spPr>
        <p:txBody>
          <a:bodyPr anchor="ctr"/>
          <a:lstStyle/>
          <a:p>
            <a:pPr algn="ctr" eaLnBrk="1" hangingPunct="1"/>
            <a:r>
              <a:rPr lang="ru-RU" altLang="ru-RU" sz="6100" smtClean="0">
                <a:solidFill>
                  <a:srgbClr val="FFFFFF"/>
                </a:solidFill>
              </a:rPr>
              <a:t/>
            </a:r>
            <a:br>
              <a:rPr lang="ru-RU" altLang="ru-RU" sz="6100" smtClean="0">
                <a:solidFill>
                  <a:srgbClr val="FFFFFF"/>
                </a:solidFill>
              </a:rPr>
            </a:br>
            <a:endParaRPr lang="ru-RU" altLang="ru-RU" sz="6100" smtClean="0">
              <a:solidFill>
                <a:srgbClr val="FFFFFF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042988" y="5492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614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Как лен сушили и мяли</a:t>
            </a:r>
          </a:p>
        </p:txBody>
      </p:sp>
      <p:pic>
        <p:nvPicPr>
          <p:cNvPr id="13318" name="Picture 8" descr="img1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8931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411413" y="1916113"/>
            <a:ext cx="4843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b="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900113" y="1628775"/>
            <a:ext cx="5781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3600">
              <a:solidFill>
                <a:srgbClr val="000099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692275" y="476250"/>
            <a:ext cx="570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srgbClr val="000099"/>
                </a:solidFill>
              </a:rPr>
              <a:t>Трепание и очес льна</a:t>
            </a:r>
          </a:p>
        </p:txBody>
      </p:sp>
      <p:pic>
        <p:nvPicPr>
          <p:cNvPr id="14342" name="Picture 8" descr="img1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85888"/>
            <a:ext cx="88931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flax-pl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вень">
  <a:themeElements>
    <a:clrScheme name="Уровень 12">
      <a:dk1>
        <a:srgbClr val="000000"/>
      </a:dk1>
      <a:lt1>
        <a:srgbClr val="FFFFFF"/>
      </a:lt1>
      <a:dk2>
        <a:srgbClr val="008000"/>
      </a:dk2>
      <a:lt2>
        <a:srgbClr val="CCFF99"/>
      </a:lt2>
      <a:accent1>
        <a:srgbClr val="FFCC00"/>
      </a:accent1>
      <a:accent2>
        <a:srgbClr val="66FF33"/>
      </a:accent2>
      <a:accent3>
        <a:srgbClr val="FFFFFF"/>
      </a:accent3>
      <a:accent4>
        <a:srgbClr val="000000"/>
      </a:accent4>
      <a:accent5>
        <a:srgbClr val="FFE2AA"/>
      </a:accent5>
      <a:accent6>
        <a:srgbClr val="5CE72D"/>
      </a:accent6>
      <a:hlink>
        <a:srgbClr val="CC9900"/>
      </a:hlink>
      <a:folHlink>
        <a:srgbClr val="00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9">
        <a:dk1>
          <a:srgbClr val="000000"/>
        </a:dk1>
        <a:lt1>
          <a:srgbClr val="FFFFFF"/>
        </a:lt1>
        <a:dk2>
          <a:srgbClr val="CC3300"/>
        </a:dk2>
        <a:lt2>
          <a:srgbClr val="CCFF99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10">
        <a:dk1>
          <a:srgbClr val="000000"/>
        </a:dk1>
        <a:lt1>
          <a:srgbClr val="FFFFFF"/>
        </a:lt1>
        <a:dk2>
          <a:srgbClr val="CC3300"/>
        </a:dk2>
        <a:lt2>
          <a:srgbClr val="CCFF99"/>
        </a:lt2>
        <a:accent1>
          <a:srgbClr val="FFCC00"/>
        </a:accent1>
        <a:accent2>
          <a:srgbClr val="66FF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CE72D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11">
        <a:dk1>
          <a:srgbClr val="000000"/>
        </a:dk1>
        <a:lt1>
          <a:srgbClr val="FFFFFF"/>
        </a:lt1>
        <a:dk2>
          <a:srgbClr val="CC3300"/>
        </a:dk2>
        <a:lt2>
          <a:srgbClr val="CCFF99"/>
        </a:lt2>
        <a:accent1>
          <a:srgbClr val="FFCC00"/>
        </a:accent1>
        <a:accent2>
          <a:srgbClr val="66FF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CE72D"/>
        </a:accent6>
        <a:hlink>
          <a:srgbClr val="CC99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12">
        <a:dk1>
          <a:srgbClr val="000000"/>
        </a:dk1>
        <a:lt1>
          <a:srgbClr val="FFFFFF"/>
        </a:lt1>
        <a:dk2>
          <a:srgbClr val="008000"/>
        </a:dk2>
        <a:lt2>
          <a:srgbClr val="CCFF99"/>
        </a:lt2>
        <a:accent1>
          <a:srgbClr val="FFCC00"/>
        </a:accent1>
        <a:accent2>
          <a:srgbClr val="66FF33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5CE72D"/>
        </a:accent6>
        <a:hlink>
          <a:srgbClr val="CC99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458</Words>
  <Application>Microsoft Office PowerPoint</Application>
  <PresentationFormat>Экран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Уровень</vt:lpstr>
      <vt:lpstr>Слайд 1</vt:lpstr>
      <vt:lpstr> </vt:lpstr>
      <vt:lpstr> </vt:lpstr>
      <vt:lpstr> </vt:lpstr>
      <vt:lpstr> </vt:lpstr>
      <vt:lpstr> </vt:lpstr>
      <vt:lpstr> </vt:lpstr>
      <vt:lpstr> </vt:lpstr>
      <vt:lpstr>Слайд 9</vt:lpstr>
      <vt:lpstr> </vt:lpstr>
      <vt:lpstr> </vt:lpstr>
      <vt:lpstr> </vt:lpstr>
      <vt:lpstr>Слайд 13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Зав</cp:lastModifiedBy>
  <cp:revision>66</cp:revision>
  <dcterms:created xsi:type="dcterms:W3CDTF">2001-12-31T19:14:53Z</dcterms:created>
  <dcterms:modified xsi:type="dcterms:W3CDTF">2020-04-15T06:57:55Z</dcterms:modified>
</cp:coreProperties>
</file>