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2" r:id="rId17"/>
    <p:sldId id="271" r:id="rId18"/>
    <p:sldId id="273" r:id="rId19"/>
    <p:sldId id="274" r:id="rId20"/>
    <p:sldId id="275" r:id="rId21"/>
    <p:sldId id="276" r:id="rId22"/>
    <p:sldId id="280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728192"/>
          </a:xfrm>
        </p:spPr>
        <p:txBody>
          <a:bodyPr/>
          <a:lstStyle/>
          <a:p>
            <a:pPr lvl="0">
              <a:spcBef>
                <a:spcPct val="20000"/>
              </a:spcBef>
              <a:spcAft>
                <a:spcPts val="300"/>
              </a:spcAft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+mn-ea"/>
                <a:cs typeface="+mn-cs"/>
              </a:rPr>
              <a:t>Муниципальное казенное общеобразовательное учреждение для обучающихся с ограниченными возможностями здоровья «Специальная (коррекционная) общеобразовательная школа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+mn-ea"/>
                <a:cs typeface="+mn-cs"/>
              </a:rPr>
              <a:t>6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+mn-ea"/>
                <a:cs typeface="+mn-cs"/>
              </a:rPr>
              <a:t>»</a:t>
            </a:r>
            <a:b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08912" cy="4608511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Tx/>
              <a:buSzTx/>
            </a:pP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Tx/>
              <a:buSzTx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гровых технологий в коррекционной школе»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b="1" dirty="0">
              <a:solidFill>
                <a:schemeClr val="tx1"/>
              </a:solidFill>
              <a:latin typeface="Trebuchet MS"/>
            </a:endParaRPr>
          </a:p>
          <a:p>
            <a:pPr lvl="0" algn="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b="1" dirty="0" smtClean="0">
              <a:solidFill>
                <a:schemeClr val="tx1"/>
              </a:solidFill>
              <a:latin typeface="Trebuchet MS"/>
            </a:endParaRPr>
          </a:p>
          <a:p>
            <a:pPr lvl="0" algn="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b="1" dirty="0">
              <a:solidFill>
                <a:schemeClr val="tx1"/>
              </a:solidFill>
              <a:latin typeface="Trebuchet MS"/>
            </a:endParaRPr>
          </a:p>
          <a:p>
            <a:pPr lvl="0" algn="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 smtClean="0">
                <a:solidFill>
                  <a:schemeClr val="tx1"/>
                </a:solidFill>
                <a:latin typeface="Trebuchet MS"/>
              </a:rPr>
              <a:t>Подготовила</a:t>
            </a:r>
            <a:r>
              <a:rPr lang="ru-RU" b="1" dirty="0">
                <a:solidFill>
                  <a:schemeClr val="tx1"/>
                </a:solidFill>
                <a:latin typeface="Trebuchet MS"/>
              </a:rPr>
              <a:t>: Киселева И.Ю.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читель первой 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квалификационной категории</a:t>
            </a:r>
          </a:p>
          <a:p>
            <a:pPr lvl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800" b="1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  <a:p>
            <a:pPr lvl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800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  <a:p>
            <a:pPr lvl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800" b="1" dirty="0" smtClean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  <a:p>
            <a:pPr lvl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октябрь</a:t>
            </a: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,  </a:t>
            </a:r>
            <a:r>
              <a:rPr lang="ru-RU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2020 </a:t>
            </a:r>
            <a:r>
              <a:rPr lang="ru-RU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</a:rPr>
              <a:t>год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4800" kern="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ИГРЫ И ИГРОВЫЕ </a:t>
            </a:r>
            <a:endParaRPr lang="ru-RU" sz="4800" kern="0" dirty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ru-RU" sz="4800" kern="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УПРАЖНЕНИЯ </a:t>
            </a:r>
            <a:endParaRPr lang="ru-RU" sz="4800" kern="0" dirty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ru-RU" sz="4800" kern="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 </a:t>
            </a:r>
            <a:r>
              <a:rPr lang="ru-RU" sz="4800" kern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УРОКАХ</a:t>
            </a:r>
          </a:p>
          <a:p>
            <a:pPr lvl="0" algn="ctr">
              <a:buClr>
                <a:srgbClr val="000000"/>
              </a:buClr>
            </a:pPr>
            <a:r>
              <a:rPr lang="ru-RU" sz="4800" kern="0" dirty="0" smtClean="0">
                <a:latin typeface="Times New Roman" pitchFamily="18" charset="0"/>
                <a:cs typeface="Times New Roman" pitchFamily="18" charset="0"/>
                <a:sym typeface="Calibri"/>
              </a:rPr>
              <a:t>ПИСЬМА</a:t>
            </a:r>
            <a:endParaRPr lang="ru-RU" sz="4800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17032"/>
            <a:ext cx="6120680" cy="30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4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88840"/>
            <a:ext cx="4572000" cy="10192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680"/>
              </a:spcBef>
              <a:buClr>
                <a:srgbClr val="000000"/>
              </a:buClr>
              <a:buSzPts val="3400"/>
              <a:buFont typeface="Arial"/>
              <a:buChar char="•"/>
            </a:pPr>
            <a:r>
              <a:rPr lang="ru-RU" sz="34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5   3   1   4   2</a:t>
            </a:r>
            <a:endParaRPr lang="ru-RU" sz="32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80000"/>
              </a:lnSpc>
              <a:spcBef>
                <a:spcPts val="680"/>
              </a:spcBef>
              <a:buClr>
                <a:srgbClr val="000000"/>
              </a:buClr>
              <a:buSzPts val="3400"/>
              <a:buFont typeface="Arial"/>
              <a:buChar char="•"/>
            </a:pPr>
            <a:r>
              <a:rPr lang="ru-RU" sz="34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А   Б   Р   К   Ы</a:t>
            </a:r>
            <a:endParaRPr lang="ru-RU" sz="32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4797152"/>
            <a:ext cx="4572000" cy="10045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680"/>
              </a:spcBef>
              <a:buClr>
                <a:srgbClr val="000000"/>
              </a:buClr>
              <a:buSzPts val="2720"/>
              <a:buFont typeface="Arial"/>
              <a:buChar char="•"/>
            </a:pPr>
            <a:r>
              <a:rPr lang="ru-RU" sz="34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2   4    1     5   3   7   </a:t>
            </a:r>
            <a:r>
              <a:rPr lang="ru-RU" sz="3400" b="1" kern="0" dirty="0" smtClean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6</a:t>
            </a:r>
          </a:p>
          <a:p>
            <a:pPr marL="342900" lvl="0" indent="-342900">
              <a:lnSpc>
                <a:spcPct val="80000"/>
              </a:lnSpc>
              <a:spcBef>
                <a:spcPts val="680"/>
              </a:spcBef>
              <a:buClr>
                <a:srgbClr val="000000"/>
              </a:buClr>
              <a:buSzPts val="2720"/>
              <a:buFont typeface="Arial"/>
              <a:buChar char="•"/>
            </a:pPr>
            <a:endParaRPr lang="ru-RU" sz="32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4" name="Google Shape;192725;p32" descr="1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14810" y="1714488"/>
            <a:ext cx="2877470" cy="25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2726;p32" descr="4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48" y="4357694"/>
            <a:ext cx="2147890" cy="23749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404664"/>
            <a:ext cx="4666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5400" b="1" kern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Составь слова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0075" y="5321938"/>
            <a:ext cx="4144083" cy="510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ts val="680"/>
              </a:spcBef>
              <a:buClr>
                <a:srgbClr val="000000"/>
              </a:buClr>
              <a:buSzPts val="3400"/>
              <a:buFont typeface="Arial"/>
              <a:buChar char="•"/>
            </a:pPr>
            <a:r>
              <a:rPr lang="ru-RU" sz="3400" b="1" kern="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Я   У   Л   Ш   Г   А   К</a:t>
            </a:r>
          </a:p>
        </p:txBody>
      </p:sp>
    </p:spTree>
    <p:extLst>
      <p:ext uri="{BB962C8B-B14F-4D97-AF65-F5344CB8AC3E}">
        <p14:creationId xmlns:p14="http://schemas.microsoft.com/office/powerpoint/2010/main" val="38733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90212"/>
            <a:ext cx="65527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3399"/>
              </a:buClr>
              <a:buSzPts val="4400"/>
            </a:pPr>
            <a:r>
              <a:rPr lang="ru-RU" sz="4400" kern="0" dirty="0"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Игра «Пропала буква»</a:t>
            </a:r>
            <a:endParaRPr lang="ru-RU" sz="1400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090172"/>
            <a:ext cx="5814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2800"/>
            </a:pPr>
            <a:r>
              <a:rPr lang="ru-RU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 слов убежали все буквы А.</a:t>
            </a:r>
            <a:endParaRPr lang="ru-RU"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778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ru-RU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БНН, МК,</a:t>
            </a:r>
            <a:endParaRPr lang="ru-RU"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778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ru-RU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РМ, СХР,</a:t>
            </a:r>
            <a:endParaRPr lang="ru-RU"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778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ru-RU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ПРТ,ННС,</a:t>
            </a:r>
            <a:endParaRPr lang="ru-RU"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177800">
              <a:buClr>
                <a:srgbClr val="000000"/>
              </a:buClr>
              <a:buSzPts val="2800"/>
              <a:buFont typeface="Arial"/>
              <a:buChar char="•"/>
            </a:pPr>
            <a:r>
              <a:rPr lang="ru-RU" sz="2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БРБН, КРНДШ</a:t>
            </a:r>
            <a:endParaRPr lang="ru-RU"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02" y="2708920"/>
            <a:ext cx="3245995" cy="38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760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765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4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64474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3399"/>
              </a:buClr>
              <a:buSzPts val="4400"/>
            </a:pPr>
            <a:r>
              <a:rPr lang="ru-RU" sz="4400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Сочетание обучения и игры</a:t>
            </a:r>
            <a:endParaRPr lang="ru-RU" sz="1400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333916"/>
            <a:ext cx="7992888" cy="512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79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23942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Игры на развитие мелкой моторики пальцев рук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3\Desktop\фото\SAM_3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00200"/>
            <a:ext cx="396044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3\Desktop\фото\SAM_38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91000"/>
            <a:ext cx="331432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3\Desktop\фото\SAM_38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00200"/>
            <a:ext cx="3314328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SAM_38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14800"/>
            <a:ext cx="396044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7393" y="4149080"/>
            <a:ext cx="424847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zh-CN" sz="2800" dirty="0">
                <a:latin typeface="Times New Roman" pitchFamily="18" charset="0"/>
                <a:cs typeface="Times New Roman" pitchFamily="18" charset="0"/>
              </a:rPr>
              <a:t>ИГРЫ С ПРИЩЕПКАМИ»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2000" dirty="0">
                <a:latin typeface="Times New Roman" pitchFamily="18" charset="0"/>
                <a:cs typeface="Times New Roman" pitchFamily="18" charset="0"/>
              </a:rPr>
              <a:t>(пластмассовые бельевые прищепки разных цветов).</a:t>
            </a:r>
            <a:r>
              <a:rPr lang="ru-RU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Picture 10" descr="1 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2963">
            <a:off x="667903" y="52768"/>
            <a:ext cx="27745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1 0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29122">
            <a:off x="5708330" y="58325"/>
            <a:ext cx="2696819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1 0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4751387" cy="2809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2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0615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Игры со строительным материалом 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4" descr="SAM_38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P210213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SAM_38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26685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user3\Desktop\фото\SAM_38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5923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user3\Desktop\фото\SAM_38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"/>
          <a:stretch>
            <a:fillRect/>
          </a:stretch>
        </p:blipFill>
        <p:spPr bwMode="auto">
          <a:xfrm>
            <a:off x="6172200" y="41148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0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314" y="332411"/>
            <a:ext cx="7542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Театрализованные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игры</a:t>
            </a:r>
          </a:p>
        </p:txBody>
      </p:sp>
      <p:pic>
        <p:nvPicPr>
          <p:cNvPr id="3" name="Picture 8" descr="DSC055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09658">
            <a:off x="289803" y="1756285"/>
            <a:ext cx="34290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40297"/>
            <a:ext cx="3657600" cy="238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IMG_0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34009"/>
            <a:ext cx="4572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4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15437"/>
            <a:ext cx="7992888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1650" lvl="0" indent="-430212">
              <a:buClr>
                <a:srgbClr val="99284C"/>
              </a:buClr>
              <a:buSzPts val="2400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«Задача , конечно, не слишком простая:</a:t>
            </a:r>
            <a:endParaRPr lang="ru-RU" sz="32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501650" lvl="0" indent="-430212">
              <a:spcBef>
                <a:spcPts val="800"/>
              </a:spcBef>
              <a:buClr>
                <a:srgbClr val="99284C"/>
              </a:buClr>
              <a:buSzPts val="2400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Играя учить и учиться играя.</a:t>
            </a:r>
            <a:endParaRPr lang="ru-RU" sz="32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501650" lvl="0" indent="-430212">
              <a:spcBef>
                <a:spcPts val="800"/>
              </a:spcBef>
              <a:buClr>
                <a:srgbClr val="99284C"/>
              </a:buClr>
              <a:buSzPts val="2400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 если с учебой сложить развлеченье,</a:t>
            </a:r>
            <a:endParaRPr lang="ru-RU" sz="32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501650" lvl="0" indent="-430212">
              <a:spcBef>
                <a:spcPts val="800"/>
              </a:spcBef>
              <a:buClr>
                <a:srgbClr val="99284C"/>
              </a:buClr>
              <a:buSzPts val="2400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 праздником станет любое ученье!»</a:t>
            </a:r>
            <a:endParaRPr lang="ru-RU" sz="32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  <a:p>
            <a:pPr marL="501650" lvl="0" indent="-430212">
              <a:spcBef>
                <a:spcPts val="800"/>
              </a:spcBef>
              <a:buClr>
                <a:srgbClr val="99284C"/>
              </a:buClr>
              <a:buSzPts val="2400"/>
            </a:pPr>
            <a:r>
              <a:rPr lang="ru-RU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В. А.  Сухомлинский</a:t>
            </a:r>
            <a:endParaRPr lang="ru-RU" sz="32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Picture 2" descr="C:\Users\Анна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983" y="3753691"/>
            <a:ext cx="531495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5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7176"/>
            <a:ext cx="8167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Игры на развития культурно- гигиенических навыков</a:t>
            </a:r>
            <a:endParaRPr kumimoji="0" lang="ru-RU" sz="2000" i="0" u="none" strike="noStrike" kern="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015" y="1481882"/>
            <a:ext cx="2501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2400" b="1" kern="0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400" b="1" kern="0" dirty="0" err="1">
                <a:latin typeface="Times New Roman" pitchFamily="18" charset="0"/>
                <a:cs typeface="Times New Roman" pitchFamily="18" charset="0"/>
              </a:rPr>
              <a:t>Умывалочка</a:t>
            </a:r>
            <a:r>
              <a:rPr lang="ru-RU" sz="2400" b="1" kern="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359" y="1953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«Выходи, водица, мы пришли умыться!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Лейся на ладошку </a:t>
            </a:r>
            <a:r>
              <a:rPr lang="ru-RU" sz="1600" dirty="0" err="1">
                <a:solidFill>
                  <a:srgbClr val="660033"/>
                </a:solidFill>
                <a:latin typeface="Tahoma" pitchFamily="34" charset="0"/>
                <a:cs typeface="Arial" charset="0"/>
              </a:rPr>
              <a:t>по-нем-нож-ку</a:t>
            </a: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…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Нет, не понемножку- посмелей,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Будем умываться веселей!»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287668"/>
            <a:ext cx="3720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«Мыльные – перчатки»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74933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«В руки мыло мы возьмём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И ладошки мы потрём,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Смоем чистою водичкой,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А потом умоем личико!»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404" y="4826551"/>
            <a:ext cx="3178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Водичка,водичка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!»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9015" y="528821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«Водичка, водичка,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 умой моё личико!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Чтобы глазоньки блестели,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чтобы щёчки краснели,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чтоб кусался зубок,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660033"/>
                </a:solidFill>
                <a:latin typeface="Tahoma" pitchFamily="34" charset="0"/>
                <a:cs typeface="Arial" charset="0"/>
              </a:rPr>
              <a:t>чтоб кусался роток!»</a:t>
            </a:r>
          </a:p>
        </p:txBody>
      </p:sp>
      <p:pic>
        <p:nvPicPr>
          <p:cNvPr id="10" name="Picture 3" descr="E:\фото\SAM_3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7" t="-1469"/>
          <a:stretch>
            <a:fillRect/>
          </a:stretch>
        </p:blipFill>
        <p:spPr bwMode="auto">
          <a:xfrm>
            <a:off x="6629400" y="1340768"/>
            <a:ext cx="1905000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user3\Desktop\фото\SAM_38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5864"/>
            <a:ext cx="2514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user3\Desktop\фото\SAM_38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23" y="5113993"/>
            <a:ext cx="2133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1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2396" y="260648"/>
            <a:ext cx="777686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ru-RU" sz="3600" b="1" kern="0" dirty="0">
                <a:latin typeface="Times New Roman" pitchFamily="18" charset="0"/>
                <a:cs typeface="Times New Roman" pitchFamily="18" charset="0"/>
              </a:rPr>
              <a:t>Игра – это очень важный элемент в развитии психики ребёнка. Чем больше мы задействуем различных анализаторов (зрительное, слуховое, тактильное), тем ребёнок лучше усваивает и мы достигаем поставленные перед собой цели.</a:t>
            </a:r>
          </a:p>
        </p:txBody>
      </p:sp>
      <p:pic>
        <p:nvPicPr>
          <p:cNvPr id="3" name="Picture 2" descr="C:\Users\user3\Desktop\фото\SAM_38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08" y="4077072"/>
            <a:ext cx="2952328" cy="233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3\Desktop\фото\SAM_38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472" y="4077072"/>
            <a:ext cx="2971428" cy="233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8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18864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kern="0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Игровые технологии-это незаменимый инструмент в обучении и развитии детей, с помощью которого можно повысить интерес. Игра позволяет воспитывать желание и умение учиться, создает такой эмоциональный фон  занятий, который помогает усвоить содержание материала. </a:t>
            </a:r>
            <a:endParaRPr lang="ru-RU" sz="28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92513"/>
            <a:ext cx="2016223" cy="26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700808"/>
            <a:ext cx="6144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3\Desktop\фото\SAM_3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9928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9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423" y="476672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это вид деятельности в различных ситуациях, направленных на воссоздание и усвоение общественного опыта, в котором складывается и совершенствуется самоуправление поведением. </a:t>
            </a:r>
          </a:p>
          <a:p>
            <a:pPr lvl="0"/>
            <a:r>
              <a:rPr lang="ru-RU" sz="28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это современные образовательные (педагогические) технологии, основанные на активизации и интенсификации деятельности учащихся с помощью игр. Понятие «игровые технологии» включает в себя достаточно обширную группу методов, приёмов организации педагогического процесса в форме различных педагогических игр.</a:t>
            </a:r>
          </a:p>
        </p:txBody>
      </p:sp>
    </p:spTree>
    <p:extLst>
      <p:ext uri="{BB962C8B-B14F-4D97-AF65-F5344CB8AC3E}">
        <p14:creationId xmlns:p14="http://schemas.microsoft.com/office/powerpoint/2010/main" val="10919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217" y="692696"/>
            <a:ext cx="79928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altLang="zh-CN" sz="32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ru-RU" altLang="zh-CN" sz="3200" dirty="0" smtClean="0">
                <a:latin typeface="Times New Roman" pitchFamily="18" charset="0"/>
                <a:cs typeface="Times New Roman" pitchFamily="18" charset="0"/>
              </a:rPr>
              <a:t>умеренной и тяжелой умственной отсталостью </a:t>
            </a: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слабая учебная мотивация, поэтому на уроках и при организации внеурочных занятий </a:t>
            </a:r>
            <a:r>
              <a:rPr lang="ru-RU" altLang="zh-CN" sz="3200" dirty="0" smtClean="0">
                <a:latin typeface="Times New Roman" pitchFamily="18" charset="0"/>
                <a:cs typeface="Times New Roman" pitchFamily="18" charset="0"/>
              </a:rPr>
              <a:t>рекомендуется использовать </a:t>
            </a: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игровые виды деятельности.</a:t>
            </a:r>
          </a:p>
        </p:txBody>
      </p:sp>
      <p:pic>
        <p:nvPicPr>
          <p:cNvPr id="3" name="Picture 5" descr="1 0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73016"/>
            <a:ext cx="467995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8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10" y="188640"/>
            <a:ext cx="80648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Использование различных игр помогает активизировать: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zh-CN" sz="3200" dirty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  деятельность ребенка,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  развивает познавательную активность,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 наблюдательность,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 внимание,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 память,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 мышление,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 поддерживает интерес к изучаемому,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 развивает творческое воображение,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 образное мышление,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zh-CN" sz="3200" dirty="0">
                <a:latin typeface="Times New Roman" pitchFamily="18" charset="0"/>
                <a:cs typeface="Times New Roman" pitchFamily="18" charset="0"/>
              </a:rPr>
              <a:t> снимает утомление у детей.</a:t>
            </a:r>
          </a:p>
        </p:txBody>
      </p:sp>
    </p:spTree>
    <p:extLst>
      <p:ext uri="{BB962C8B-B14F-4D97-AF65-F5344CB8AC3E}">
        <p14:creationId xmlns:p14="http://schemas.microsoft.com/office/powerpoint/2010/main" val="13449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764704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4800" kern="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ИГРЫ И ИГРОВЫЕ </a:t>
            </a:r>
            <a:endParaRPr lang="ru-RU" sz="4800" kern="0" dirty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ru-RU" sz="4800" kern="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УПРАЖНЕНИЯ </a:t>
            </a:r>
            <a:endParaRPr lang="ru-RU" sz="4800" kern="0" dirty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ru-RU" sz="4800" kern="0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НА </a:t>
            </a:r>
            <a:r>
              <a:rPr lang="ru-RU" sz="4800" kern="0" dirty="0" smtClean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УРОКАХ</a:t>
            </a:r>
            <a:endParaRPr lang="ru-RU" sz="4800" kern="0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 lvl="0" algn="ctr">
              <a:buClr>
                <a:srgbClr val="000000"/>
              </a:buClr>
            </a:pPr>
            <a:r>
              <a:rPr lang="ru-RU" sz="4800" kern="0" dirty="0" smtClean="0">
                <a:latin typeface="Times New Roman" pitchFamily="18" charset="0"/>
                <a:cs typeface="Times New Roman" pitchFamily="18" charset="0"/>
                <a:sym typeface="Calibri"/>
              </a:rPr>
              <a:t>МАТЕМАТИКИ</a:t>
            </a:r>
            <a:endParaRPr lang="ru-RU" sz="4800" kern="0" dirty="0"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11692"/>
            <a:ext cx="2736304" cy="286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5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620688"/>
            <a:ext cx="6120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Постройте </a:t>
            </a:r>
            <a:endParaRPr lang="ru-RU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ru-RU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пирамидку.</a:t>
            </a:r>
            <a:endParaRPr lang="ru-RU"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Google Shape;192655;p21" descr="C:\Documents and Settings\UserXP\Мои документы\Мои рисунки\1ясчичяИСМсчисмт.bmp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9552" y="1574795"/>
            <a:ext cx="8208912" cy="466251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448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66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228" y="-28453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7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Игровое упражнение</a:t>
            </a:r>
            <a:endParaRPr lang="ru-RU" sz="28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ru-RU" sz="2800" kern="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 «Реши правильно и прочти»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55602"/>
              </p:ext>
            </p:extLst>
          </p:nvPr>
        </p:nvGraphicFramePr>
        <p:xfrm>
          <a:off x="279942" y="2564904"/>
          <a:ext cx="2376275" cy="39800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03000"/>
                <a:gridCol w="1073275"/>
              </a:tblGrid>
              <a:tr h="3980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– 1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+ 2 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 – 8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+ 2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 – 4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 + 3 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 + 5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i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</a:t>
                      </a:r>
                      <a:endParaRPr sz="28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i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</a:t>
                      </a:r>
                      <a:endParaRPr sz="28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i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</a:t>
                      </a:r>
                      <a:endParaRPr sz="28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i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</a:t>
                      </a:r>
                      <a:endParaRPr sz="28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i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</a:t>
                      </a:r>
                      <a:endParaRPr sz="28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i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</a:t>
                      </a:r>
                      <a:endParaRPr sz="28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i="1" u="none" strike="noStrike" cap="non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</a:t>
                      </a:r>
                      <a:endParaRPr sz="28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92101"/>
              </p:ext>
            </p:extLst>
          </p:nvPr>
        </p:nvGraphicFramePr>
        <p:xfrm>
          <a:off x="2627784" y="2110380"/>
          <a:ext cx="1491200" cy="46199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20080"/>
                <a:gridCol w="771120"/>
              </a:tblGrid>
              <a:tr h="35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/>
                        <a:t>1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И</a:t>
                      </a:r>
                      <a:endParaRPr sz="2400" u="none" strike="noStrike" cap="none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/>
                        <a:t>2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olidFill>
                            <a:srgbClr val="FF0000"/>
                          </a:solidFill>
                        </a:rPr>
                        <a:t>Л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3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olidFill>
                            <a:srgbClr val="FF0000"/>
                          </a:solidFill>
                        </a:rPr>
                        <a:t>Д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4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olidFill>
                            <a:srgbClr val="FF0000"/>
                          </a:solidFill>
                        </a:rPr>
                        <a:t>А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5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olidFill>
                            <a:srgbClr val="FF0000"/>
                          </a:solidFill>
                        </a:rPr>
                        <a:t>М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6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olidFill>
                            <a:srgbClr val="FF0000"/>
                          </a:solidFill>
                        </a:rPr>
                        <a:t>К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/>
                        <a:t>7</a:t>
                      </a:r>
                      <a:endParaRPr sz="18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olidFill>
                            <a:srgbClr val="FF0000"/>
                          </a:solidFill>
                        </a:rPr>
                        <a:t>О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8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olidFill>
                            <a:srgbClr val="FF0000"/>
                          </a:solidFill>
                        </a:rPr>
                        <a:t>Р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5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9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olidFill>
                            <a:srgbClr val="FF0000"/>
                          </a:solidFill>
                        </a:rPr>
                        <a:t>Е</a:t>
                      </a:r>
                      <a:endParaRPr sz="24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05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10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rgbClr val="FF0000"/>
                          </a:solidFill>
                        </a:rPr>
                        <a:t>Ц</a:t>
                      </a:r>
                      <a:endParaRPr sz="24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92896"/>
            <a:ext cx="4321175" cy="327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96162" y="781981"/>
            <a:ext cx="3493585" cy="1078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800" dirty="0" smtClean="0">
                <a:solidFill>
                  <a:srgbClr val="212745"/>
                </a:solidFill>
                <a:latin typeface="Times New Roman" pitchFamily="18" charset="0"/>
                <a:cs typeface="Calibri" pitchFamily="34" charset="0"/>
              </a:rPr>
              <a:t>Игровое упражнение </a:t>
            </a:r>
          </a:p>
          <a:p>
            <a:pPr lvl="0" algn="ctr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ru-RU" sz="2800" dirty="0" smtClean="0">
                <a:solidFill>
                  <a:srgbClr val="212745"/>
                </a:solidFill>
                <a:latin typeface="Times New Roman" pitchFamily="18" charset="0"/>
                <a:cs typeface="Calibri" pitchFamily="34" charset="0"/>
              </a:rPr>
              <a:t>«Сбежавшие </a:t>
            </a:r>
            <a:r>
              <a:rPr lang="ru-RU" sz="2800" dirty="0">
                <a:solidFill>
                  <a:srgbClr val="212745"/>
                </a:solidFill>
                <a:latin typeface="Times New Roman" pitchFamily="18" charset="0"/>
                <a:cs typeface="Calibri" pitchFamily="34" charset="0"/>
              </a:rPr>
              <a:t>числа»</a:t>
            </a:r>
          </a:p>
        </p:txBody>
      </p:sp>
    </p:spTree>
    <p:extLst>
      <p:ext uri="{BB962C8B-B14F-4D97-AF65-F5344CB8AC3E}">
        <p14:creationId xmlns:p14="http://schemas.microsoft.com/office/powerpoint/2010/main" val="19283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313</TotalTime>
  <Words>545</Words>
  <Application>Microsoft Office PowerPoint</Application>
  <PresentationFormat>Экран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Муниципальное казенное общеобразовательное учреждение для обучающихся с ограниченными возможностями здоровья «Специальная (коррекционная) общеобразовательная школа 6»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для обучающихся с ограниченными возможностями здоровья «Специальная (коррекционная) общеобразовательная школа №6» </dc:title>
  <dc:creator>Ирина Киселева</dc:creator>
  <cp:lastModifiedBy>aser</cp:lastModifiedBy>
  <cp:revision>19</cp:revision>
  <dcterms:created xsi:type="dcterms:W3CDTF">2019-10-27T13:10:54Z</dcterms:created>
  <dcterms:modified xsi:type="dcterms:W3CDTF">2020-12-28T03:52:18Z</dcterms:modified>
</cp:coreProperties>
</file>