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882-A15C-4D4D-878E-BF00B382C6EA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1E22-0F93-48C7-A5B7-58A762B8D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1E22-0F93-48C7-A5B7-58A762B8D9F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F5FCCE-A7AE-4FC1-9F33-F5587572E08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FD72DC-AB1A-487F-9410-55E7F5D1F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0"/>
            <a:ext cx="9144000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Умственная отсталость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наследственных  </a:t>
            </a:r>
            <a:r>
              <a:rPr lang="ru-RU" dirty="0" smtClean="0"/>
              <a:t>болезнях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786058"/>
            <a:ext cx="8784976" cy="373928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Подготовила </a:t>
            </a:r>
            <a:r>
              <a:rPr lang="ru-RU" dirty="0" err="1" smtClean="0">
                <a:solidFill>
                  <a:schemeClr val="bg1"/>
                </a:solidFill>
              </a:rPr>
              <a:t>Энгель</a:t>
            </a:r>
            <a:r>
              <a:rPr lang="ru-RU" dirty="0" smtClean="0">
                <a:solidFill>
                  <a:schemeClr val="bg1"/>
                </a:solidFill>
              </a:rPr>
              <a:t> Надежда Ивановна,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высшей категории МКОУ «СКОШ №6»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493574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Неврологически</a:t>
            </a:r>
            <a:r>
              <a:rPr lang="ru-RU" dirty="0" smtClean="0"/>
              <a:t> выявляются различные знаки очаговой патологии (гемипарезы, гемиплегии, реже судорога), расстройства походки. Эти нарушения часто имеют прогрессирующий характер. Отмечаются также плохая переключаемость внимания, пониженная работоспособность, </a:t>
            </a:r>
            <a:r>
              <a:rPr lang="ru-RU" dirty="0" err="1" smtClean="0"/>
              <a:t>некритичность</a:t>
            </a:r>
            <a:r>
              <a:rPr lang="ru-RU" dirty="0" smtClean="0"/>
              <a:t> к себе и окружающим. Речь представляет собой ограниченный набор коротких </a:t>
            </a:r>
            <a:r>
              <a:rPr lang="ru-RU" dirty="0" err="1" smtClean="0"/>
              <a:t>аграмматичных</a:t>
            </a:r>
            <a:r>
              <a:rPr lang="ru-RU" dirty="0" smtClean="0"/>
              <a:t> фраз, обычны нарушения звукопроизношения, сниженный словарный запас. У подавляющего большинства больных интеллект снижен ( от легкой до выраженной интеллектуальной недостаточности).</a:t>
            </a:r>
          </a:p>
          <a:p>
            <a:r>
              <a:rPr lang="ru-RU" dirty="0" smtClean="0"/>
              <a:t>Сходные, хотя и более полиморфные, клинические проявления характерны для других форм </a:t>
            </a:r>
            <a:r>
              <a:rPr lang="ru-RU" dirty="0" err="1" smtClean="0"/>
              <a:t>гомоцистинурии</a:t>
            </a:r>
            <a:r>
              <a:rPr lang="ru-RU" dirty="0" smtClean="0"/>
              <a:t>, обусловленных нарушением  систем обмена серосодержащих аминокислот.  Ген </a:t>
            </a:r>
            <a:r>
              <a:rPr lang="ru-RU" dirty="0" err="1" smtClean="0"/>
              <a:t>гомоцистинурии</a:t>
            </a:r>
            <a:r>
              <a:rPr lang="ru-RU" dirty="0" smtClean="0"/>
              <a:t> локализован в длинном плече хромосомы 21.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Гомоцистинурия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Гомоцистинурия</a:t>
            </a:r>
            <a:endParaRPr lang="ru-RU" dirty="0"/>
          </a:p>
        </p:txBody>
      </p:sp>
      <p:pic>
        <p:nvPicPr>
          <p:cNvPr id="5122" name="Picture 2" descr="C:\Users\111\Downloads\img-fPBt_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62116"/>
            <a:ext cx="3214710" cy="393858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15005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Во всех случаях отмечается умственная отсталость, однако глубина ее различна. Так, для больных мальчиков с синдромом ломкой Х-хромосомы умственное недоразвитие может варьировать от умеренной до глубокой , в то же время у лиц женского пола с этой патологией отмечается только легкая интеллектуальная недостаточность.</a:t>
            </a:r>
          </a:p>
          <a:p>
            <a:r>
              <a:rPr lang="ru-RU" dirty="0" smtClean="0"/>
              <a:t>Частой особенностью речи больных является синдром, при котором отмечается поспешная неразборчивая речь с </a:t>
            </a:r>
            <a:r>
              <a:rPr lang="ru-RU" dirty="0" err="1" smtClean="0"/>
              <a:t>дизритмией</a:t>
            </a:r>
            <a:r>
              <a:rPr lang="ru-RU" dirty="0" smtClean="0"/>
              <a:t>, персеверациями, трудностями подбора слов, расстановки логических ударений.</a:t>
            </a:r>
          </a:p>
          <a:p>
            <a:r>
              <a:rPr lang="ru-RU" dirty="0" smtClean="0"/>
              <a:t>Нередко отмечается </a:t>
            </a:r>
            <a:r>
              <a:rPr lang="ru-RU" dirty="0" err="1" smtClean="0"/>
              <a:t>шизофреноподобная</a:t>
            </a:r>
            <a:r>
              <a:rPr lang="ru-RU" dirty="0" smtClean="0"/>
              <a:t> симптоматика, а также проявления детского аутизма. Даже в тех случаях, когда в клинической картине ведущим признаком являются интеллектуальные нарушения, некоторые из свойственных аутизму особенностей (</a:t>
            </a:r>
            <a:r>
              <a:rPr lang="ru-RU" dirty="0" err="1" smtClean="0"/>
              <a:t>сензитивность</a:t>
            </a:r>
            <a:r>
              <a:rPr lang="ru-RU" dirty="0" smtClean="0"/>
              <a:t>, высокая </a:t>
            </a:r>
            <a:r>
              <a:rPr lang="ru-RU" dirty="0" err="1" smtClean="0"/>
              <a:t>пресыщаемость</a:t>
            </a:r>
            <a:r>
              <a:rPr lang="ru-RU" dirty="0" smtClean="0"/>
              <a:t>, недостаточные коммуникативные возможности, иногда наличие особых интересов) весьма существенны, и их необходимо учитывать в психолого-педагогической работе. В динамике нередко отмечают тенденцию к снижению интеллектуального уровня, что, однако, требует специального изучения: не исключено, что помимо биологических причин существенны неадекватные методы обучения и воспитания, применяемые на протяжении длительного времени (несколько лет).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Синдром ломкой Х-хромосомы </a:t>
            </a:r>
            <a:br>
              <a:rPr lang="ru-RU" sz="2800" dirty="0" smtClean="0"/>
            </a:br>
            <a:r>
              <a:rPr lang="ru-RU" sz="2800" dirty="0" smtClean="0"/>
              <a:t>           (синдром </a:t>
            </a:r>
            <a:r>
              <a:rPr lang="ru-RU" sz="2800" dirty="0" err="1" smtClean="0"/>
              <a:t>Мартина-Белл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3100" b="0" dirty="0" smtClean="0"/>
              <a:t> </a:t>
            </a:r>
            <a:r>
              <a:rPr lang="ru-RU" sz="3100" dirty="0" smtClean="0"/>
              <a:t>Синдром ломкой Х-хромосомы </a:t>
            </a:r>
            <a:br>
              <a:rPr lang="ru-RU" sz="3100" dirty="0" smtClean="0"/>
            </a:br>
            <a:r>
              <a:rPr lang="ru-RU" sz="3100" dirty="0" smtClean="0"/>
              <a:t>                   (синдром </a:t>
            </a:r>
            <a:r>
              <a:rPr lang="ru-RU" sz="3100" dirty="0" err="1" smtClean="0"/>
              <a:t>Мартина-Белл</a:t>
            </a:r>
            <a:r>
              <a:rPr lang="ru-RU" sz="3100" dirty="0" smtClean="0"/>
              <a:t>)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6146" name="Picture 2" descr="C:\Users\111\Downloads\img-jv3Z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05769"/>
            <a:ext cx="3962400" cy="40767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59740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Поражения нервной системы разнообразны по спектру, выраженности и динамике, что определяется локализацией и размером новообразований. Одним из проявлений локализации их в центральной нервной системе является снижение интеллекта, нарушение памяти, внимания, иногда судорожный синдром. Эти признаки могут проявляться не у всех больных, начинаются они с незначительных проявлений, но, постепенно нарастая, приводят к расстройствам речи, ослаблению отдельных высших психических функций и, как следствие, к трудностям обучения. С течением времени во многих случаях школьные проблемы нарастают, усугубляются личностными отклонениями и могут приводить к переводу на программы более низкого уровня.</a:t>
            </a:r>
          </a:p>
          <a:p>
            <a:r>
              <a:rPr lang="ru-RU" dirty="0" smtClean="0"/>
              <a:t>Характерной особенностью неврофиброматоза II типа является образование опухолей </a:t>
            </a:r>
            <a:r>
              <a:rPr lang="ru-RU" dirty="0" err="1" smtClean="0"/>
              <a:t>черепномозговых</a:t>
            </a:r>
            <a:r>
              <a:rPr lang="ru-RU" dirty="0" smtClean="0"/>
              <a:t> нервов и спинного мозга. В клинической картине на первом плане различные неврологические расстройства, прогрессирующее снижение интеллекта и распад психики в целом. Кожных опухолей и периферических </a:t>
            </a:r>
            <a:r>
              <a:rPr lang="ru-RU" dirty="0" err="1" smtClean="0"/>
              <a:t>нейрофибром</a:t>
            </a:r>
            <a:r>
              <a:rPr lang="ru-RU" dirty="0" smtClean="0"/>
              <a:t>, как правило, нет. Для специальной педагогики этот тип заболевания существенного значения не имеет.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Нейрофиброматоз</a:t>
            </a:r>
            <a:r>
              <a:rPr lang="ru-RU" sz="3100" dirty="0" smtClean="0"/>
              <a:t> и </a:t>
            </a:r>
            <a:r>
              <a:rPr lang="ru-RU" sz="3100" dirty="0" err="1" smtClean="0"/>
              <a:t>туберозный</a:t>
            </a:r>
            <a:r>
              <a:rPr lang="ru-RU" sz="3100" dirty="0" smtClean="0"/>
              <a:t> склероз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Нейрофиброматоз</a:t>
            </a:r>
            <a:endParaRPr lang="ru-RU" dirty="0"/>
          </a:p>
        </p:txBody>
      </p:sp>
      <p:pic>
        <p:nvPicPr>
          <p:cNvPr id="8194" name="Picture 2" descr="C:\Users\111\Downloads\img-mCNl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2519375" cy="3500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Минимальными диагностическими признаками </a:t>
            </a:r>
            <a:r>
              <a:rPr lang="ru-RU" b="1" dirty="0" err="1" smtClean="0"/>
              <a:t>туберозного</a:t>
            </a:r>
            <a:r>
              <a:rPr lang="ru-RU" b="1" dirty="0" smtClean="0"/>
              <a:t> склероза </a:t>
            </a:r>
            <a:r>
              <a:rPr lang="ru-RU" dirty="0" smtClean="0"/>
              <a:t>(болезнь </a:t>
            </a:r>
            <a:r>
              <a:rPr lang="ru-RU" dirty="0" err="1" smtClean="0"/>
              <a:t>Бурневилля-Прингла</a:t>
            </a:r>
            <a:r>
              <a:rPr lang="ru-RU" dirty="0" smtClean="0"/>
              <a:t>) являются </a:t>
            </a:r>
            <a:r>
              <a:rPr lang="ru-RU" dirty="0" err="1" smtClean="0"/>
              <a:t>ангиофиброма</a:t>
            </a:r>
            <a:r>
              <a:rPr lang="ru-RU" dirty="0" smtClean="0"/>
              <a:t> лица, судороги и умственная отсталость.</a:t>
            </a:r>
          </a:p>
          <a:p>
            <a:r>
              <a:rPr lang="ru-RU" dirty="0" smtClean="0"/>
              <a:t>Проявляется заболевание в возрасте 2-5 лет чаще всего (93%) судорожными припадками различного типа. Из других неврологических нарушений встречаются гидроцефалия, пирамидные и экстрапирамидные симптомы. В головном мозге — в стенках желудочков, мозжечке, базальных ганглиях обнаруживаются многочисленные </a:t>
            </a:r>
            <a:r>
              <a:rPr lang="ru-RU" dirty="0" err="1" smtClean="0"/>
              <a:t>кальцификаты</a:t>
            </a:r>
            <a:r>
              <a:rPr lang="ru-RU" dirty="0" smtClean="0"/>
              <a:t> (нерастворимые соли кальция в мягких тканях или в органах).</a:t>
            </a:r>
          </a:p>
          <a:p>
            <a:r>
              <a:rPr lang="ru-RU" dirty="0" smtClean="0"/>
              <a:t>Умственная отсталость обнаруживается примерно в </a:t>
            </a:r>
            <a:r>
              <a:rPr lang="ru-RU" baseline="30000" dirty="0" smtClean="0"/>
              <a:t>3</a:t>
            </a:r>
            <a:r>
              <a:rPr lang="ru-RU" dirty="0" smtClean="0"/>
              <a:t>/</a:t>
            </a:r>
            <a:r>
              <a:rPr lang="ru-RU" baseline="-25000" dirty="0" smtClean="0"/>
              <a:t>4</a:t>
            </a:r>
            <a:r>
              <a:rPr lang="ru-RU" dirty="0" smtClean="0"/>
              <a:t> случаев и может варьировать от легкой до выраженной степени. Различна и ее структура: в одной части случаев преобладают явления недоразвития с сохранением типичной для </a:t>
            </a:r>
            <a:r>
              <a:rPr lang="ru-RU" dirty="0" err="1" smtClean="0"/>
              <a:t>олигофренического</a:t>
            </a:r>
            <a:r>
              <a:rPr lang="ru-RU" dirty="0" smtClean="0"/>
              <a:t> дефекта, в другой части на первый план выходят процессуальные явления деменции.</a:t>
            </a:r>
          </a:p>
          <a:p>
            <a:r>
              <a:rPr lang="ru-RU" dirty="0" smtClean="0"/>
              <a:t>В зрительной системе встречаются опухолевидные изменения сетчатки, иногда глаукома. Значительно чаще, чем в среднем в популяции, встречаются как доброкачественные, так и злокачественные опухоли различных органов. Течение заболевания прогрессирующее, большинство больных умирают в 20-25 лет.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 </a:t>
            </a:r>
            <a:r>
              <a:rPr lang="ru-RU" sz="2800" dirty="0" err="1" smtClean="0"/>
              <a:t>Туберозный</a:t>
            </a:r>
            <a:r>
              <a:rPr lang="ru-RU" sz="2800" dirty="0" smtClean="0"/>
              <a:t> склероз </a:t>
            </a:r>
            <a:br>
              <a:rPr lang="ru-RU" sz="2800" dirty="0" smtClean="0"/>
            </a:br>
            <a:r>
              <a:rPr lang="ru-RU" sz="2800" dirty="0" smtClean="0"/>
              <a:t>        </a:t>
            </a:r>
            <a:r>
              <a:rPr lang="ru-RU" sz="2800" b="0" dirty="0" smtClean="0"/>
              <a:t>(болезнь </a:t>
            </a:r>
            <a:r>
              <a:rPr lang="ru-RU" sz="2800" b="0" dirty="0" err="1" smtClean="0"/>
              <a:t>Бурневилля-Прингла</a:t>
            </a:r>
            <a:r>
              <a:rPr lang="ru-RU" sz="2800" b="0" dirty="0" smtClean="0"/>
              <a:t>)</a:t>
            </a:r>
            <a:endParaRPr lang="ru-RU" sz="2800" dirty="0"/>
          </a:p>
        </p:txBody>
      </p:sp>
      <p:pic>
        <p:nvPicPr>
          <p:cNvPr id="9218" name="Picture 2" descr="C:\Users\111\Downloads\img-GC5m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53381"/>
            <a:ext cx="4114800" cy="41814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(синдромы наследственных или врождённых болезней).</a:t>
            </a:r>
          </a:p>
          <a:p>
            <a:r>
              <a:rPr lang="ru-RU" b="1" dirty="0" smtClean="0"/>
              <a:t>Синдром </a:t>
            </a:r>
            <a:r>
              <a:rPr lang="ru-RU" b="1" dirty="0" err="1" smtClean="0"/>
              <a:t>Прадера-Вилли</a:t>
            </a:r>
            <a:endParaRPr lang="ru-RU" dirty="0" smtClean="0"/>
          </a:p>
          <a:p>
            <a:r>
              <a:rPr lang="ru-RU" dirty="0" smtClean="0"/>
              <a:t>Почти все больные с синдромом </a:t>
            </a:r>
            <a:r>
              <a:rPr lang="ru-RU" dirty="0" err="1" smtClean="0"/>
              <a:t>Прадера-Вилли</a:t>
            </a:r>
            <a:r>
              <a:rPr lang="ru-RU" dirty="0" smtClean="0"/>
              <a:t> — умственно отсталые. Часто интеллектуальные трудности представляются более выраженными, чем они есть на самом деле, из-за повышенной </a:t>
            </a:r>
            <a:r>
              <a:rPr lang="ru-RU" dirty="0" err="1" smtClean="0"/>
              <a:t>пресыщаемости</a:t>
            </a:r>
            <a:r>
              <a:rPr lang="ru-RU" dirty="0" smtClean="0"/>
              <a:t> и утомляемости. Больные, как правило, добродушны и доброжелательны, часты резкие немотивированные смены настроения. Особенности эмоциональной сферы в ряде случаев приводят к ошибочному диагнозу «аутизм», хотя артистические черты личности встречаются нередко.</a:t>
            </a:r>
          </a:p>
          <a:p>
            <a:r>
              <a:rPr lang="ru-RU" dirty="0" smtClean="0"/>
              <a:t>Для взрослых больных на фоне умственной отсталости различной степени тяжести характерны эмоциональная неустойчивость, сниженная познавательная способность и моторная активность.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Умственная отсталость при </a:t>
            </a:r>
            <a:r>
              <a:rPr lang="ru-RU" dirty="0" err="1" smtClean="0"/>
              <a:t>дизморфических</a:t>
            </a:r>
            <a:r>
              <a:rPr lang="ru-RU" dirty="0" smtClean="0"/>
              <a:t> синдромах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 Синдром </a:t>
            </a:r>
            <a:r>
              <a:rPr lang="ru-RU" b="0" dirty="0" err="1" smtClean="0"/>
              <a:t>Прадера-Вилли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1026" name="Picture 2" descr="C:\Users\Зав\Pictures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108" y="1052736"/>
            <a:ext cx="5533415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71490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Достаточно часто встречается патология сенсорной сферы: в 22% — снижение зрения (близорукость), в 52% — </a:t>
            </a:r>
            <a:r>
              <a:rPr lang="ru-RU" dirty="0" err="1" smtClean="0"/>
              <a:t>нейросенсорная</a:t>
            </a:r>
            <a:r>
              <a:rPr lang="ru-RU" dirty="0" smtClean="0"/>
              <a:t> тугоухость. Умственное недоразвитие (легкой, редко умеренной степени) встречается у 16-25% больных. Для другой части больных с синдромом Шерешевского-Тернера характерна </a:t>
            </a:r>
            <a:r>
              <a:rPr lang="ru-RU" dirty="0" err="1" smtClean="0"/>
              <a:t>подчиняемость</a:t>
            </a:r>
            <a:r>
              <a:rPr lang="ru-RU" dirty="0" smtClean="0"/>
              <a:t>, узость интересов, малая продуктивность мышления. </a:t>
            </a:r>
          </a:p>
          <a:p>
            <a:r>
              <a:rPr lang="ru-RU" dirty="0" smtClean="0"/>
              <a:t> Нередко возникают невротические реакции, связанные с осознанием своей неполноценности, с переживанием дефекта; девочки становятся замкнутыми, раздражительными, часто грубят. Некоторые из нежелательных проявлений могут быть предупреждены и скорректированы своевременным лечением.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Синдром Шерешевского-Тернера, или </a:t>
            </a:r>
            <a:r>
              <a:rPr lang="ru-RU" sz="3100" dirty="0" err="1" smtClean="0"/>
              <a:t>моносомия</a:t>
            </a:r>
            <a:r>
              <a:rPr lang="ru-RU" sz="3100" dirty="0" smtClean="0"/>
              <a:t> по Х-хромосоме (45, Х0).</a:t>
            </a:r>
            <a:endParaRPr lang="ru-RU" sz="31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Первоначальное его название — синдром «счастливой кук­лы» из-за характерных клинических проявлений: приступы неконтролируемого смеха, резкие судорожные движения рук, необычная походка, хлопанье в ладоши и специфическая гримаса. Как и синдром </a:t>
            </a:r>
            <a:r>
              <a:rPr lang="ru-RU" dirty="0" err="1" smtClean="0"/>
              <a:t>Прадера-Вилли</a:t>
            </a:r>
            <a:r>
              <a:rPr lang="ru-RU" dirty="0" smtClean="0"/>
              <a:t>, он представляет собой одну из болезней импринтинга. Его возникновение у ребенка обусловлено наследованием </a:t>
            </a:r>
            <a:r>
              <a:rPr lang="ru-RU" dirty="0" err="1" smtClean="0"/>
              <a:t>внутрихромосомной</a:t>
            </a:r>
            <a:r>
              <a:rPr lang="ru-RU" dirty="0" smtClean="0"/>
              <a:t> </a:t>
            </a:r>
            <a:r>
              <a:rPr lang="ru-RU" dirty="0" err="1" smtClean="0"/>
              <a:t>делеции</a:t>
            </a:r>
            <a:r>
              <a:rPr lang="ru-RU" dirty="0" smtClean="0"/>
              <a:t> (потеря сегмента хромосомы) критического региона длинного плеча хромосомы  материнского происхождения.</a:t>
            </a:r>
          </a:p>
          <a:p>
            <a:r>
              <a:rPr lang="ru-RU" dirty="0" smtClean="0"/>
              <a:t>Основными клиническими проявлениями синдрома </a:t>
            </a:r>
            <a:r>
              <a:rPr lang="ru-RU" dirty="0" err="1" smtClean="0"/>
              <a:t>Ангельмана</a:t>
            </a:r>
            <a:r>
              <a:rPr lang="ru-RU" dirty="0" smtClean="0"/>
              <a:t> являются задержка умственного и моторного развития, атаксии, гипотония, </a:t>
            </a:r>
            <a:r>
              <a:rPr lang="ru-RU" dirty="0" err="1" smtClean="0"/>
              <a:t>гиперкинезия</a:t>
            </a:r>
            <a:r>
              <a:rPr lang="ru-RU" dirty="0" smtClean="0"/>
              <a:t>, немотивированный смех. Наиболее частые признаки </a:t>
            </a:r>
            <a:r>
              <a:rPr lang="ru-RU" dirty="0" err="1" smtClean="0"/>
              <a:t>дизморфогенеза</a:t>
            </a:r>
            <a:r>
              <a:rPr lang="ru-RU" dirty="0" smtClean="0"/>
              <a:t> при синдроме </a:t>
            </a:r>
            <a:r>
              <a:rPr lang="ru-RU" dirty="0" err="1" smtClean="0"/>
              <a:t>Ангельмана</a:t>
            </a:r>
            <a:r>
              <a:rPr lang="ru-RU" dirty="0" smtClean="0"/>
              <a:t> — </a:t>
            </a:r>
            <a:r>
              <a:rPr lang="ru-RU" dirty="0" err="1" smtClean="0"/>
              <a:t>микробрахицефалия</a:t>
            </a:r>
            <a:r>
              <a:rPr lang="ru-RU" dirty="0" smtClean="0"/>
              <a:t>, уплощенный затылок, большая нижняя челюсть, </a:t>
            </a:r>
            <a:r>
              <a:rPr lang="ru-RU" dirty="0" err="1" smtClean="0"/>
              <a:t>макростомия</a:t>
            </a:r>
            <a:r>
              <a:rPr lang="ru-RU" dirty="0" smtClean="0"/>
              <a:t>, частое высовывание языка, редкие зубы и </a:t>
            </a:r>
            <a:r>
              <a:rPr lang="ru-RU" dirty="0" err="1" smtClean="0"/>
              <a:t>гапопигментация</a:t>
            </a:r>
            <a:r>
              <a:rPr lang="ru-RU" dirty="0" smtClean="0"/>
              <a:t> кожных покровов и волос.</a:t>
            </a:r>
          </a:p>
          <a:p>
            <a:r>
              <a:rPr lang="ru-RU" dirty="0" smtClean="0"/>
              <a:t>По мере роста ребенка более заметны становятся нарушения речевого развития, постепенно нарастает тяжесть неврологической симптоматики и умственной отсталости, которая достигает в некоторых случаях степени </a:t>
            </a:r>
            <a:r>
              <a:rPr lang="ru-RU" dirty="0" err="1" smtClean="0"/>
              <a:t>идиотии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Синдром </a:t>
            </a:r>
            <a:r>
              <a:rPr lang="ru-RU" dirty="0" err="1" smtClean="0"/>
              <a:t>Ангельмана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Синдром </a:t>
            </a:r>
            <a:r>
              <a:rPr lang="ru-RU" dirty="0" err="1" smtClean="0"/>
              <a:t>Ангельмана</a:t>
            </a:r>
            <a:endParaRPr lang="ru-RU" dirty="0"/>
          </a:p>
        </p:txBody>
      </p:sp>
      <p:pic>
        <p:nvPicPr>
          <p:cNvPr id="11266" name="Picture 2" descr="C:\Users\111\Downloads\img-Cb4AJ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4514863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 (синдром «лица эльфа», </a:t>
            </a:r>
            <a:r>
              <a:rPr lang="ru-RU" dirty="0" err="1" smtClean="0"/>
              <a:t>идиопатической</a:t>
            </a:r>
            <a:r>
              <a:rPr lang="ru-RU" dirty="0" smtClean="0"/>
              <a:t> </a:t>
            </a:r>
            <a:r>
              <a:rPr lang="ru-RU" dirty="0" err="1" smtClean="0"/>
              <a:t>гиперкальциемии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 всех больных отмечает­ся интеллектуальная недостаточность: чаще всего 10 в пределах 30-50 (что соответствует </a:t>
            </a:r>
            <a:r>
              <a:rPr lang="ru-RU" dirty="0" err="1" smtClean="0"/>
              <a:t>имбецильности</a:t>
            </a:r>
            <a:r>
              <a:rPr lang="ru-RU" dirty="0" smtClean="0"/>
              <a:t>), но возможны и более легкие (на уровне дебильности) случаи. Речь больных с синдромом Вильямса имеет довольно большой словарный запас. Больные обычно словоохотливы, говорливы, но речевая продукция, по существу, представляет собой более или менее обширный набор речевых штампов, употребляемых часто невпопад, вне связи с ситуацией. Личностно дети с этим синдромом обычно добродушны, приветливы, послушны, у большинства присутствует хороший музыкальный слух. Отмечаются разнообразные </a:t>
            </a:r>
            <a:r>
              <a:rPr lang="ru-RU" dirty="0" err="1" smtClean="0"/>
              <a:t>неврозоподобные</a:t>
            </a:r>
            <a:r>
              <a:rPr lang="ru-RU" dirty="0" smtClean="0"/>
              <a:t> расстройства (страхи, навязчивости, </a:t>
            </a:r>
            <a:r>
              <a:rPr lang="ru-RU" dirty="0" err="1" smtClean="0"/>
              <a:t>энурез</a:t>
            </a:r>
            <a:r>
              <a:rPr lang="ru-RU" dirty="0" smtClean="0"/>
              <a:t> и т.п.).</a:t>
            </a:r>
          </a:p>
          <a:p>
            <a:r>
              <a:rPr lang="ru-RU" dirty="0" smtClean="0"/>
              <a:t>В школьном обучении дети менее успешны, чем это можно было бы предполагать исходя из их личностных особенностей и уровня интеллекта, из-за трудностей организации учебного и трудового процессов, повышенной утомляемости и </a:t>
            </a:r>
            <a:r>
              <a:rPr lang="ru-RU" dirty="0" err="1" smtClean="0"/>
              <a:t>пресыщасмости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Синдром Вильямса 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Синдром Вильямса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111\Downloads\img-__Zmp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2" y="2134394"/>
            <a:ext cx="3190875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42908" y="-357214"/>
            <a:ext cx="9286908" cy="378621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Синдром </a:t>
            </a:r>
            <a:r>
              <a:rPr lang="ru-RU" b="1" dirty="0" err="1" smtClean="0"/>
              <a:t>Рубинштейна-Тейби</a:t>
            </a:r>
            <a:r>
              <a:rPr lang="ru-RU" b="1" dirty="0" smtClean="0"/>
              <a:t> </a:t>
            </a:r>
            <a:r>
              <a:rPr lang="ru-RU" dirty="0" smtClean="0"/>
              <a:t>характеризуется прогрессирующей умственной отсталостью, микроцефалией, широкими концевыми фалангами первых пальцев кистей и стоп, характерным лицом, отставанием в росте (рис.14).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=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111\Downloads\img-D3L6v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00306"/>
            <a:ext cx="5153037" cy="34956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Умственная отсталость, как правило, глубокая, но известны случаи пограничного снижения интеллекта. В некото­рых случаях больные склонны к агрессивным реакциям, </a:t>
            </a:r>
            <a:r>
              <a:rPr lang="ru-RU" dirty="0" err="1" smtClean="0"/>
              <a:t>аутотравматизму</a:t>
            </a:r>
            <a:r>
              <a:rPr lang="ru-RU" dirty="0" smtClean="0"/>
              <a:t>, частым аффективным вспышкам. В 25% случаев встречается судорожный синдром.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заболевание, проявляющееся в меньшем объеме головного мозга и меньшем размере мозгового черепа, чем у здорового индивидуума. При истинной микроцефалии в отличие от синдромов, при которых она присутствует в качестве симптома, отсутствуют пороки скелета и неврологические нарушения (кроме умственной отсталости). Причиной заболевания являются мутации гена , кодирующего белок аномального  деления.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Истинная микроцефалия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Истинная микроцефалия</a:t>
            </a:r>
            <a:endParaRPr lang="ru-RU" dirty="0"/>
          </a:p>
        </p:txBody>
      </p:sp>
      <p:pic>
        <p:nvPicPr>
          <p:cNvPr id="15362" name="Picture 2" descr="C:\Users\111\Downloads\img-nxvPb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439" y="1481138"/>
            <a:ext cx="3833121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(вызванная наследственным стенозом  X-сцепленное рецессивное заболевание с </a:t>
            </a:r>
            <a:r>
              <a:rPr lang="ru-RU" dirty="0" err="1" smtClean="0"/>
              <a:t>прогредиентной</a:t>
            </a:r>
            <a:r>
              <a:rPr lang="ru-RU" dirty="0" smtClean="0"/>
              <a:t> неврологической симптоматикой, вызванное нарушением оттока цереброспинальной жидкости из первых трех мозговых желудочков. Молекулярно-генетическая основа заболевания – мутация   22 гена , который кодирует один из белковых доменов (домен – элемент структуры белка) молекулы.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Обтурационная</a:t>
            </a:r>
            <a:r>
              <a:rPr lang="ru-RU" dirty="0" smtClean="0"/>
              <a:t> гидроцефалия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Обтурационная</a:t>
            </a:r>
            <a:r>
              <a:rPr lang="ru-RU" dirty="0" smtClean="0"/>
              <a:t> гидроцефалия</a:t>
            </a:r>
            <a:endParaRPr lang="ru-RU" dirty="0"/>
          </a:p>
        </p:txBody>
      </p:sp>
      <p:pic>
        <p:nvPicPr>
          <p:cNvPr id="16386" name="Picture 2" descr="C:\Users\111\Downloads\img-eUcxm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3"/>
            <a:ext cx="4643469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dirty="0" smtClean="0"/>
              <a:t> Синдром </a:t>
            </a:r>
            <a:br>
              <a:rPr lang="ru-RU" dirty="0" smtClean="0"/>
            </a:br>
            <a:r>
              <a:rPr lang="ru-RU" dirty="0" smtClean="0"/>
              <a:t>        Шерешевского-Тернера</a:t>
            </a:r>
            <a:endParaRPr lang="ru-RU" dirty="0"/>
          </a:p>
        </p:txBody>
      </p:sp>
      <p:pic>
        <p:nvPicPr>
          <p:cNvPr id="1026" name="Picture 2" descr="C:\Users\111\Downloads\img-x70eo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947" y="1285860"/>
            <a:ext cx="3638105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8766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mtClean="0"/>
              <a:t>    </a:t>
            </a:r>
            <a:r>
              <a:rPr lang="ru-RU" smtClean="0"/>
              <a:t>представляет </a:t>
            </a:r>
            <a:r>
              <a:rPr lang="ru-RU" dirty="0" smtClean="0"/>
              <a:t>собой сложное заболевание, которое затрагивает многие части тела, в том числе сетчатку глаз. Люди с этим синдромом имеют дегенерации сетчатки – в том числе пигментный ретинит (тапеторетинальную </a:t>
            </a:r>
            <a:r>
              <a:rPr lang="ru-RU" dirty="0" err="1" smtClean="0"/>
              <a:t>абиотрофию</a:t>
            </a:r>
            <a:r>
              <a:rPr lang="ru-RU" dirty="0" smtClean="0"/>
              <a:t> сетчатки). Распространенность этого заболевания в Европе оценивается в пределах . Диагноз </a:t>
            </a:r>
            <a:r>
              <a:rPr lang="ru-RU" dirty="0" err="1" smtClean="0"/>
              <a:t>Барде-Бидля</a:t>
            </a:r>
            <a:r>
              <a:rPr lang="ru-RU" dirty="0" smtClean="0"/>
              <a:t>, как правило, подтверждается в детстве, когда обнаруживаются проблемы со зрением. Первым симптомом является пигментный ретинит, при котором человек не может видеть в условиях низкой освещенности. Пигментный ретинит вызывает прогрессирующую потерю периферического (бокового) зрения. Периферийную потерю зрения часто называют туннельным зрением. Симптомы </a:t>
            </a:r>
            <a:r>
              <a:rPr lang="ru-RU" dirty="0" err="1" smtClean="0"/>
              <a:t>Барде-Бидля</a:t>
            </a:r>
            <a:r>
              <a:rPr lang="ru-RU" dirty="0" smtClean="0"/>
              <a:t> быстро прогрессируют и обычно приводят к тяжелым нарушениям зрения в начале взрослой жизни. Определяющими характеристиками синдрома </a:t>
            </a:r>
            <a:r>
              <a:rPr lang="ru-RU" dirty="0" err="1" smtClean="0"/>
              <a:t>Барде-Бидля</a:t>
            </a:r>
            <a:r>
              <a:rPr lang="ru-RU" dirty="0" smtClean="0"/>
              <a:t>, помимо пигментного ретинита, являются полидактилия (наличие дополнительных пальцев и / или ног) и ожирение. Когда ребенок рождается с полидактилией, как правило, ему уже сразу ставят диагноз </a:t>
            </a:r>
            <a:r>
              <a:rPr lang="ru-RU" dirty="0" err="1" smtClean="0"/>
              <a:t>Барде-Бидля</a:t>
            </a:r>
            <a:r>
              <a:rPr lang="ru-RU" dirty="0" smtClean="0"/>
              <a:t>, а проявляющие позже симптомы уже лишь подтверждают его. Дополнительные пальцы рук и ног обычно удаляются в младенчестве или раннем детстве. Незначительные перепонки (дополнительная кожа) между пальцами является обычным явлением. Большинство людей с этим синдромом имеют короткие широкие ноги. Ожирение может проявиться уже в детстве и обычно затрагивает только туловище.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Синдром 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dirty="0" err="1" smtClean="0"/>
              <a:t>Лоренса-Муна-Барде-Бидля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111\Downloads\1435148405_malchik-s-sindromom-lourensa-muna-barde-bidly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851150"/>
            <a:ext cx="2595574" cy="3536034"/>
          </a:xfrm>
          <a:prstGeom prst="rect">
            <a:avLst/>
          </a:prstGeom>
          <a:noFill/>
        </p:spPr>
      </p:pic>
      <p:pic>
        <p:nvPicPr>
          <p:cNvPr id="17411" name="Picture 3" descr="C:\Users\111\Downloads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928802"/>
            <a:ext cx="4762500" cy="3562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337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721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неврологическом статусе наиболее типичны мышечная гипотония,  косоглазие, нарушение функций вестибулярного аппарата, </a:t>
            </a:r>
            <a:r>
              <a:rPr lang="ru-RU" dirty="0" err="1" smtClean="0"/>
              <a:t>вегегативная</a:t>
            </a:r>
            <a:r>
              <a:rPr lang="ru-RU" dirty="0" smtClean="0"/>
              <a:t> недостаточность. На электроэнцефалограмме обычно отмечаются неспецифические изменения, указывающие на недоразвитие уровня биоэлектрической активности.</a:t>
            </a:r>
          </a:p>
          <a:p>
            <a:r>
              <a:rPr lang="ru-RU" dirty="0" smtClean="0"/>
              <a:t>Главной чертой психопатологического статуса является общее психическое недоразвитие. Мышление </a:t>
            </a:r>
            <a:r>
              <a:rPr lang="ru-RU" dirty="0" err="1" smtClean="0"/>
              <a:t>тугоподвижно</a:t>
            </a:r>
            <a:r>
              <a:rPr lang="ru-RU" dirty="0" smtClean="0"/>
              <a:t>, косно, к абстракции дети неспособны. Временные соотношения устанавливаются труднее, чем пространственные. Абстрактным счетом дети с синдромом Дауна если и овладевают, то с большим трудом. Чтение дается легче, чем письмо; многие читают бегло и даже выразительно (подражают модуляциям голоса взрослых). Пересказывают только по вопросам, самостоятельный пересказ вызывает большие затруднения или недоступен.</a:t>
            </a:r>
          </a:p>
          <a:p>
            <a:r>
              <a:rPr lang="ru-RU" dirty="0" smtClean="0"/>
              <a:t>Речь развивается поздно: первые слова в типичном случае появляются к пяти годам, простые фразы — к восьми. Особенно затруднена активная, спонтанная речевая деятельность. Запас слов беден, по многим причинам (недоразвитие верхней челюсти, </a:t>
            </a:r>
            <a:r>
              <a:rPr lang="ru-RU" dirty="0" err="1" smtClean="0"/>
              <a:t>макроглоссия</a:t>
            </a:r>
            <a:r>
              <a:rPr lang="ru-RU" dirty="0" smtClean="0"/>
              <a:t> (большой язык), патология зубного ряда и др.) нарушено звукопроизношение.</a:t>
            </a:r>
          </a:p>
          <a:p>
            <a:r>
              <a:rPr lang="ru-RU" dirty="0" smtClean="0"/>
              <a:t>Эмоции у больных с синдромом Дауна </a:t>
            </a:r>
            <a:r>
              <a:rPr lang="ru-RU" dirty="0" err="1" smtClean="0"/>
              <a:t>малодифференцированы</a:t>
            </a:r>
            <a:r>
              <a:rPr lang="ru-RU" dirty="0" smtClean="0"/>
              <a:t>, дети несамостоятельны, не проявляют инициативы, очень внушаемы, склонны к подражательности, импульсивны, часто проявляют негативизм (особенно ко всему новому) и немотивированное упрямство.</a:t>
            </a:r>
          </a:p>
          <a:p>
            <a:r>
              <a:rPr lang="ru-RU" dirty="0" smtClean="0"/>
              <a:t>В целом, однако, эмоциональная сфера более сохранна, чем интеллект. Дети с синдромом Дауна хорошо различают отношение к себе окружающих, многие отзывчивы и по-своему заботливы, им свойственно чувство стыда, обиды, смущения, сопереживания.</a:t>
            </a:r>
          </a:p>
          <a:p>
            <a:r>
              <a:rPr lang="ru-RU" dirty="0" smtClean="0"/>
              <a:t>При нарушении числа половых хромосом соматические и психические аномалии отличаются меньшей тяжестью, чем при нарушениях числа </a:t>
            </a:r>
            <a:r>
              <a:rPr lang="ru-RU" dirty="0" err="1" smtClean="0"/>
              <a:t>аутосом</a:t>
            </a:r>
            <a:r>
              <a:rPr lang="ru-RU" dirty="0" smtClean="0"/>
              <a:t>. В этих случаях часто отсутствует или проявляется в легких формах умственная отсталость; пороки развития если и встречаются, то негрубые; вместе с тем нарушения эмоционально-волевой сферы очерчены, как правило, отчетливо и нередко занимают важное (если не ведущее) место в клинической картине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Синдром Дауна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11\Downloads\img-CAb6c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-16756"/>
            <a:ext cx="8286808" cy="591723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 детстве симптоматика носит в основном психопатологический характер.  У больных отмечается </a:t>
            </a:r>
            <a:r>
              <a:rPr lang="ru-RU" dirty="0" err="1" smtClean="0"/>
              <a:t>евнухоидное</a:t>
            </a:r>
            <a:r>
              <a:rPr lang="ru-RU" dirty="0" smtClean="0"/>
              <a:t> телосложение, в 25 % случаев — гинекомастия (увеличение грудных желез) и высокий рост. Для больных характерны скудность или отсутствие </a:t>
            </a:r>
            <a:r>
              <a:rPr lang="ru-RU" dirty="0" err="1" smtClean="0"/>
              <a:t>оволосения</a:t>
            </a:r>
            <a:r>
              <a:rPr lang="ru-RU" dirty="0" smtClean="0"/>
              <a:t> на лице, в подмышечных впадинах, на груди, </a:t>
            </a:r>
            <a:r>
              <a:rPr lang="ru-RU" dirty="0" err="1" smtClean="0"/>
              <a:t>оволосение</a:t>
            </a:r>
            <a:r>
              <a:rPr lang="ru-RU" dirty="0" smtClean="0"/>
              <a:t> лобка по женскому типу. Умственные нарушения отмечает­ся в 25-50% случаев. Степень умственной отсталости колеблется от пограничных состояний до дебильности. В психике обычно на первом плане не нарушения интеллекта, а отклонения в эмоционально-волевой сфере по типу инфантилизма. Больным свойственны неустойчивость внимания, повышенная утомляемость и отвлекаемость, снижение работоспособности, повышенная внушаемость, снижение инициативности, неспособность к длительному волевому действию, незрелость суждений. Как и в случае синдрома Тернера, в пубертатном возрасте развиваются невротические реакции (чаще всего вследствие осознания своей патологии), носящие выраженный и стойкий (вплоть до </a:t>
            </a:r>
            <a:r>
              <a:rPr lang="ru-RU" dirty="0" err="1" smtClean="0"/>
              <a:t>патохарактерологических</a:t>
            </a:r>
            <a:r>
              <a:rPr lang="ru-RU" dirty="0" smtClean="0"/>
              <a:t> формирований личности) характер. Во внешней картине поведения преобладают  депрессивные оттенки настроения, элементы резонерства (вид нарушения мышления, </a:t>
            </a:r>
            <a:r>
              <a:rPr lang="ru-RU" dirty="0" err="1" smtClean="0"/>
              <a:t>характер.пустым</a:t>
            </a:r>
            <a:r>
              <a:rPr lang="ru-RU" dirty="0" smtClean="0"/>
              <a:t> многословием), раздражительность, навязчивости. Нередко отмечаются искажения в половом развитии (гомосексуализм).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Синдром</a:t>
            </a:r>
            <a:r>
              <a:rPr lang="ru-RU" sz="2800" b="0" dirty="0" smtClean="0"/>
              <a:t> </a:t>
            </a:r>
            <a:r>
              <a:rPr lang="ru-RU" sz="2800" dirty="0" err="1" smtClean="0"/>
              <a:t>Клайнфельтера</a:t>
            </a:r>
            <a:r>
              <a:rPr lang="ru-RU" sz="2800" dirty="0" smtClean="0"/>
              <a:t> </a:t>
            </a:r>
            <a:r>
              <a:rPr lang="ru-RU" sz="2800" b="0" dirty="0" smtClean="0"/>
              <a:t> встречается только у мальчиков.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00108"/>
            <a:ext cx="8543956" cy="557216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Моногенные</a:t>
            </a:r>
            <a:r>
              <a:rPr lang="ru-RU" dirty="0" smtClean="0"/>
              <a:t> заболевания это -  состояние, различающееся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как по специфичности мутаций, особенностям патогенеза, так и по клинической картине. К группе </a:t>
            </a:r>
            <a:r>
              <a:rPr lang="ru-RU" dirty="0" err="1" smtClean="0"/>
              <a:t>моногенных</a:t>
            </a:r>
            <a:r>
              <a:rPr lang="ru-RU" dirty="0" smtClean="0"/>
              <a:t> заболеваний с умственной отсталостью относятся некоторые наследственные заболевания обмена веществ, болезни соединительной ткани, изолированные формы микроцефалии, гидроцефалии и ряд других заболеваний.</a:t>
            </a:r>
          </a:p>
          <a:p>
            <a:r>
              <a:rPr lang="ru-RU" dirty="0" smtClean="0"/>
              <a:t>Центральным патогенетическим звеном  является отсутствие или значительное снижение активности того или иного фермента, что блокирует или вызывает существенную недостаточность определенного биохимического процесса. Поскольку большинство ферментных систем </a:t>
            </a:r>
            <a:r>
              <a:rPr lang="ru-RU" dirty="0" err="1" smtClean="0"/>
              <a:t>многокомпонентны</a:t>
            </a:r>
            <a:r>
              <a:rPr lang="ru-RU" dirty="0" smtClean="0"/>
              <a:t>,  обычно представлены несколькими генетическими формами. Следует также учесть, что фермент практически всегда вовлечен в несколько метаболических путей,  поражает несколько систем органов.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Умственная отсталость при </a:t>
            </a:r>
            <a:r>
              <a:rPr lang="ru-RU" sz="3100" dirty="0" err="1" smtClean="0"/>
              <a:t>моногенных</a:t>
            </a:r>
            <a:r>
              <a:rPr lang="ru-RU" sz="3100" dirty="0" smtClean="0"/>
              <a:t> болезнях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0071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Главным следствием токсического действия </a:t>
            </a:r>
            <a:r>
              <a:rPr lang="ru-RU" dirty="0" err="1" smtClean="0"/>
              <a:t>фенилкетокислот</a:t>
            </a:r>
            <a:r>
              <a:rPr lang="ru-RU" dirty="0" smtClean="0"/>
              <a:t> является умственная отсталость (в 65% — глубокая, в 31,8% — умеренная и тяжелая и только в 3,2% — легкая). </a:t>
            </a:r>
            <a:r>
              <a:rPr lang="ru-RU" dirty="0" err="1" smtClean="0"/>
              <a:t>Фенилпировиноградная</a:t>
            </a:r>
            <a:r>
              <a:rPr lang="ru-RU" dirty="0" smtClean="0"/>
              <a:t> кислота выделяется с мочой, придавая ей особый «мышиный» («волчий») запах.</a:t>
            </a:r>
          </a:p>
          <a:p>
            <a:r>
              <a:rPr lang="ru-RU" dirty="0" smtClean="0"/>
              <a:t>Дефицит тирозина сказывается на образовании пигмента меланина, в меньшей степени страдает обмен  гормонов. В связи с этим у больных с ФКУ кожа пигментирована, обладает повышенной чувствительностью к ультрафиолету, часто развиваются экземы и дерматиты; волосы светлые и светлый цвет радужной оболочки глаза. Череп (особенно его мозговая часть) недоразвит (вторичная микроцефалия). </a:t>
            </a:r>
            <a:r>
              <a:rPr lang="ru-RU" dirty="0" err="1" smtClean="0"/>
              <a:t>Психопатологически</a:t>
            </a:r>
            <a:r>
              <a:rPr lang="ru-RU" dirty="0" smtClean="0"/>
              <a:t> кроме умственной отсталости отмечается недоразвитие речи (ее или совсем нет, или есть отдельные слова, которые больные не соотносят с объектами), резко нарушено понимание речи и звукопроизношение.</a:t>
            </a:r>
          </a:p>
          <a:p>
            <a:r>
              <a:rPr lang="ru-RU" dirty="0" smtClean="0"/>
              <a:t>Неврологическая симптоматика неспецифична: нередки </a:t>
            </a:r>
            <a:r>
              <a:rPr lang="ru-RU" dirty="0" err="1" smtClean="0"/>
              <a:t>эпилептиформные</a:t>
            </a:r>
            <a:r>
              <a:rPr lang="ru-RU" dirty="0" smtClean="0"/>
              <a:t> припадки, нарушения мышечного тонуса, плохая координация движений.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ru-RU" sz="3100" dirty="0" smtClean="0"/>
              <a:t>          </a:t>
            </a:r>
            <a:r>
              <a:rPr lang="ru-RU" sz="3100" dirty="0" err="1" smtClean="0"/>
              <a:t>Фенилкетонурия</a:t>
            </a:r>
            <a:r>
              <a:rPr lang="ru-RU" sz="3100" dirty="0" smtClean="0"/>
              <a:t> (ФКУ)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Фенилкетонурия</a:t>
            </a:r>
            <a:endParaRPr lang="ru-RU" dirty="0"/>
          </a:p>
        </p:txBody>
      </p:sp>
      <p:pic>
        <p:nvPicPr>
          <p:cNvPr id="4098" name="Picture 2" descr="C:\Users\111\Downloads\img-YXzq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756" y="1428750"/>
            <a:ext cx="3408488" cy="4578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617</TotalTime>
  <Words>1530</Words>
  <Application>Microsoft Office PowerPoint</Application>
  <PresentationFormat>Экран (4:3)</PresentationFormat>
  <Paragraphs>89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Умственная отсталость  при наследственных  болезнях </vt:lpstr>
      <vt:lpstr>  Синдром Шерешевского-Тернера, или моносомия по Х-хромосоме (45, Х0).</vt:lpstr>
      <vt:lpstr> Синдром          Шерешевского-Тернера</vt:lpstr>
      <vt:lpstr>Синдром Дауна</vt:lpstr>
      <vt:lpstr>Презентация PowerPoint</vt:lpstr>
      <vt:lpstr>Синдром Клайнфельтера  встречается только у мальчиков.</vt:lpstr>
      <vt:lpstr>Умственная отсталость при моногенных болезнях</vt:lpstr>
      <vt:lpstr>          Фенилкетонурия (ФКУ) </vt:lpstr>
      <vt:lpstr> Фенилкетонурия</vt:lpstr>
      <vt:lpstr>Гомоцистинурия</vt:lpstr>
      <vt:lpstr>Гомоцистинурия</vt:lpstr>
      <vt:lpstr>Синдром ломкой Х-хромосомы             (синдром Мартина-Белл)</vt:lpstr>
      <vt:lpstr>  Синдром ломкой Х-хромосомы                     (синдром Мартина-Белл) </vt:lpstr>
      <vt:lpstr>   Нейрофиброматоз и туберозный склероз  </vt:lpstr>
      <vt:lpstr> Нейрофиброматоз</vt:lpstr>
      <vt:lpstr>Презентация PowerPoint</vt:lpstr>
      <vt:lpstr> Туберозный склероз          (болезнь Бурневилля-Прингла)</vt:lpstr>
      <vt:lpstr>Умственная отсталость при дизморфических синдромах </vt:lpstr>
      <vt:lpstr> Синдром Прадера-Вилли </vt:lpstr>
      <vt:lpstr>Синдром Ангельмана </vt:lpstr>
      <vt:lpstr> Синдром Ангельмана</vt:lpstr>
      <vt:lpstr>Синдром Вильямса </vt:lpstr>
      <vt:lpstr>    Синдром Вильямса  </vt:lpstr>
      <vt:lpstr>=   </vt:lpstr>
      <vt:lpstr>Презентация PowerPoint</vt:lpstr>
      <vt:lpstr>Истинная микроцефалия</vt:lpstr>
      <vt:lpstr> Истинная микроцефалия</vt:lpstr>
      <vt:lpstr>Обтурационная гидроцефалия</vt:lpstr>
      <vt:lpstr>Обтурационная гидроцефалия</vt:lpstr>
      <vt:lpstr>Синдром      Лоренса-Муна-Барде-Бидля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Умственная отсталость при наследственных  болезнях.</dc:title>
  <dc:creator>111</dc:creator>
  <cp:lastModifiedBy>Switch42-4</cp:lastModifiedBy>
  <cp:revision>60</cp:revision>
  <dcterms:created xsi:type="dcterms:W3CDTF">2020-01-03T06:27:44Z</dcterms:created>
  <dcterms:modified xsi:type="dcterms:W3CDTF">2020-12-29T12:05:47Z</dcterms:modified>
</cp:coreProperties>
</file>